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7" r:id="rId4"/>
    <p:sldId id="280" r:id="rId5"/>
    <p:sldId id="263" r:id="rId6"/>
    <p:sldId id="264" r:id="rId7"/>
    <p:sldId id="282" r:id="rId8"/>
    <p:sldId id="283" r:id="rId9"/>
    <p:sldId id="259" r:id="rId10"/>
    <p:sldId id="268" r:id="rId11"/>
    <p:sldId id="269" r:id="rId12"/>
    <p:sldId id="270" r:id="rId13"/>
    <p:sldId id="285" r:id="rId14"/>
    <p:sldId id="284" r:id="rId15"/>
    <p:sldId id="286" r:id="rId16"/>
    <p:sldId id="260" r:id="rId17"/>
    <p:sldId id="271" r:id="rId18"/>
    <p:sldId id="288" r:id="rId19"/>
    <p:sldId id="287" r:id="rId20"/>
    <p:sldId id="289" r:id="rId21"/>
    <p:sldId id="290" r:id="rId22"/>
    <p:sldId id="291" r:id="rId23"/>
    <p:sldId id="292" r:id="rId24"/>
    <p:sldId id="261" r:id="rId25"/>
    <p:sldId id="274" r:id="rId26"/>
    <p:sldId id="293" r:id="rId27"/>
    <p:sldId id="294" r:id="rId28"/>
    <p:sldId id="275" r:id="rId29"/>
    <p:sldId id="295" r:id="rId30"/>
    <p:sldId id="276" r:id="rId31"/>
    <p:sldId id="296" r:id="rId32"/>
    <p:sldId id="297" r:id="rId33"/>
    <p:sldId id="298" r:id="rId34"/>
    <p:sldId id="299" r:id="rId35"/>
    <p:sldId id="301" r:id="rId36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7FF"/>
    <a:srgbClr val="FF2600"/>
    <a:srgbClr val="000000"/>
    <a:srgbClr val="008F00"/>
    <a:srgbClr val="009193"/>
    <a:srgbClr val="0432FF"/>
    <a:srgbClr val="521B93"/>
    <a:srgbClr val="FFFC00"/>
    <a:srgbClr val="1062A8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3"/>
    <p:restoredTop sz="86449"/>
  </p:normalViewPr>
  <p:slideViewPr>
    <p:cSldViewPr snapToGrid="0" snapToObjects="1">
      <p:cViewPr varScale="1">
        <p:scale>
          <a:sx n="83" d="100"/>
          <a:sy n="83" d="100"/>
        </p:scale>
        <p:origin x="224" y="248"/>
      </p:cViewPr>
      <p:guideLst/>
    </p:cSldViewPr>
  </p:slideViewPr>
  <p:outlineViewPr>
    <p:cViewPr>
      <p:scale>
        <a:sx n="35" d="100"/>
        <a:sy n="3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B030-51D8-3243-A52B-71AF7300D4D6}" type="datetimeFigureOut">
              <a:rPr lang="en-CO" smtClean="0"/>
              <a:t>6/21/20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9D1CE-04D1-2848-8A8F-C2CFCEDD355A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049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62179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19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30897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20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89843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10920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945451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64093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68935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17975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26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260458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27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32563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28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64998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632875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29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1407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31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47277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32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25078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33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87089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34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39531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35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0849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0737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5150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9790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6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10268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7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7261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11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23815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9D1CE-04D1-2848-8A8F-C2CFCEDD355A}" type="slidenum">
              <a:rPr lang="en-CO" smtClean="0"/>
              <a:t>18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47269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3B9A-9DAA-C047-A3EB-E1CA3C4C9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CCB6E-DFBF-6048-BAFC-B84844E79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184B9-30B4-F245-9F20-8084504D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2DE4-14AE-984C-AE6B-BD611A898620}" type="datetime1">
              <a:rPr lang="en-US" smtClean="0"/>
              <a:t>6/21/20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12B6C-17EA-464C-AED7-67646272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29E7D-37D0-464C-87C7-25918F2C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97453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2043-E404-2B4F-B1FF-7ADCD800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20D62-0017-DA4C-9FF2-6B667434E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169B1-6AB6-5E4C-8D2E-DF213EAB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DD15-8BBF-AA48-9430-D40E458C38A2}" type="datetime1">
              <a:rPr lang="en-US" smtClean="0"/>
              <a:t>6/21/20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42232-F2C8-B44E-B951-1011DB34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ED12-9B69-BB48-B42E-EBA79D6A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4316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CFF3A-6660-894B-95DA-6230CD67C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1DE31-9F18-AB44-9EC9-89D598A24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AD4F-9DB2-554A-A387-508B2515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A368-0615-6946-9418-34AC9D888C28}" type="datetime1">
              <a:rPr lang="en-US" smtClean="0"/>
              <a:t>6/21/20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C6A97-408D-234E-BF05-EE849292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1E466-DAAF-E04E-8F01-E0759AB6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5286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90E2-0C9B-C84D-B123-8B976436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D527-5971-2D4F-809E-A59F8CC78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2AC0D-5FDA-974A-9B8D-355975DC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E1C63-E811-D440-9644-60DFD6A4DAFB}" type="datetime1">
              <a:rPr lang="en-US" smtClean="0"/>
              <a:t>6/21/20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49A0-848E-B345-9A98-CFD8A5BA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8246-8888-4D47-A32B-D54A907B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24014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08BC-386B-B74A-B9B0-0F0C15FB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2F9D-18E8-764C-9480-3B777CEF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7C3D-BED1-6E4F-A170-489C2CB4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593D-6E94-D842-95F5-E02979EA5D75}" type="datetime1">
              <a:rPr lang="en-US" smtClean="0"/>
              <a:t>6/21/20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663E6-37F9-6D42-92D9-26512F04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53C2A-2B64-BA45-8803-EC76273C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1746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6E88-9391-3642-8CA2-3116DAFC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7FF1-8899-8B42-935E-C9576FA23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1243-9351-8842-B971-B0015C4AA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EB443-C05A-8547-9C3F-C12ECAC2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48A74-95C5-1A48-88BE-3C11CC4A61FC}" type="datetime1">
              <a:rPr lang="en-US" smtClean="0"/>
              <a:t>6/21/20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0108B-1143-A240-B873-358F7BA8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72D9B-E1B4-9A4A-B874-632C6476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1411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7FDF-1AE8-C541-B70B-245354B8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B6299-0EDA-134A-AB92-5FD221CBB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187D4-203A-5248-A650-AB18E86D4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CE67F-AFAA-4741-B284-D9A291655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BC408-ADD9-1E4D-B58B-38C6AFA79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BB85F-4AC1-794C-BD4F-60521B5E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02BA-80D3-2540-AB30-E47B337371D3}" type="datetime1">
              <a:rPr lang="en-US" smtClean="0"/>
              <a:t>6/21/20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30E8-7812-A74F-AA3F-C52856B5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D029F-2DC8-4647-994F-B3B2DA36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3350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D432-DD32-304F-B06D-951B8708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8C689-0DE9-FA47-9711-AB737825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EADC-6830-DF42-B1D6-4B12D953D7DB}" type="datetime1">
              <a:rPr lang="en-US" smtClean="0"/>
              <a:t>6/21/20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AA7D8-DFBE-1C4A-8C77-332DE6A6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74BB2-4541-7142-994F-3A2B2FC9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6622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70B4F-ED03-5249-B0CB-B8B37BFF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E3F32-ED1D-CA49-8E93-0126C64F4630}" type="datetime1">
              <a:rPr lang="en-US" smtClean="0"/>
              <a:t>6/21/20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F58AB-B67A-4243-B2F5-E609A191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9F82B-0F36-5746-9A29-A1CF6667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8966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7B88-5CB3-3945-8EAE-545039EB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0011-836F-9F46-A38B-B0CEC1DC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59389-3FC2-6B4F-A40B-2B62AAA79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423F0-7502-C34B-BFF8-4E98CC37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787E-94AD-DA43-A83C-0FB5ED1EB128}" type="datetime1">
              <a:rPr lang="en-US" smtClean="0"/>
              <a:t>6/21/20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5FCCD-A00F-D447-8743-859E2270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0BC4E-5D80-0F46-96A2-0DD0CF6F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6043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5D17-9D99-E046-8860-61E71013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609BF-552B-1144-AF39-FD4761AD0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6853D-8C9E-AF44-A59D-E1E446B22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BE9A0-0F97-5E46-86F5-D4F840EC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C22D-6ACE-8243-8D68-AB514886D120}" type="datetime1">
              <a:rPr lang="en-US" smtClean="0"/>
              <a:t>6/21/20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8D0C7-7B69-0146-938C-35F44ECA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297D9-DFAD-D243-8225-78FF6C1B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5678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5FA1E8-35FB-2345-BE3F-F8E4FED9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DCBC8-2DF9-2F43-945B-6A9E662D2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06A8C-5D1A-964B-A2F7-2E5B5301D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B455F-965E-E443-BE65-B50606222865}" type="datetime1">
              <a:rPr lang="en-US" smtClean="0"/>
              <a:t>6/21/20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BF2F7-E6CD-D945-AFBC-3569AB2D5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5FDB2-05E3-8245-AF38-E9BAEC43E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BD701-C27F-0749-90A1-D24B1277175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8877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41.png"/><Relationship Id="rId7" Type="http://schemas.openxmlformats.org/officeDocument/2006/relationships/image" Target="../media/image4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gi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gif"/><Relationship Id="rId4" Type="http://schemas.openxmlformats.org/officeDocument/2006/relationships/image" Target="../media/image42.gif"/><Relationship Id="rId9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2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2.png"/><Relationship Id="rId7" Type="http://schemas.openxmlformats.org/officeDocument/2006/relationships/image" Target="../media/image61.emf"/><Relationship Id="rId12" Type="http://schemas.openxmlformats.org/officeDocument/2006/relationships/image" Target="../media/image6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11" Type="http://schemas.openxmlformats.org/officeDocument/2006/relationships/image" Target="../media/image68.emf"/><Relationship Id="rId5" Type="http://schemas.openxmlformats.org/officeDocument/2006/relationships/image" Target="../media/image59.emf"/><Relationship Id="rId10" Type="http://schemas.openxmlformats.org/officeDocument/2006/relationships/image" Target="../media/image67.emf"/><Relationship Id="rId4" Type="http://schemas.openxmlformats.org/officeDocument/2006/relationships/image" Target="../media/image58.emf"/><Relationship Id="rId9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0" Type="http://schemas.openxmlformats.org/officeDocument/2006/relationships/image" Target="../media/image77.png"/><Relationship Id="rId4" Type="http://schemas.openxmlformats.org/officeDocument/2006/relationships/image" Target="../media/image70.emf"/><Relationship Id="rId9" Type="http://schemas.openxmlformats.org/officeDocument/2006/relationships/image" Target="../media/image7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emf"/><Relationship Id="rId5" Type="http://schemas.openxmlformats.org/officeDocument/2006/relationships/image" Target="../media/image85.png"/><Relationship Id="rId4" Type="http://schemas.openxmlformats.org/officeDocument/2006/relationships/image" Target="../media/image8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8.tiff"/><Relationship Id="rId4" Type="http://schemas.openxmlformats.org/officeDocument/2006/relationships/image" Target="../media/image87.gif"/><Relationship Id="rId9" Type="http://schemas.openxmlformats.org/officeDocument/2006/relationships/image" Target="../media/image9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.png"/><Relationship Id="rId7" Type="http://schemas.openxmlformats.org/officeDocument/2006/relationships/image" Target="../media/image16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E9626-C588-8147-8A8C-77C6987EBE68}"/>
              </a:ext>
            </a:extLst>
          </p:cNvPr>
          <p:cNvGrpSpPr/>
          <p:nvPr/>
        </p:nvGrpSpPr>
        <p:grpSpPr>
          <a:xfrm>
            <a:off x="-4146428" y="-905400"/>
            <a:ext cx="20026132" cy="8668800"/>
            <a:chOff x="-4073276" y="-905256"/>
            <a:chExt cx="20026132" cy="86685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4F0DFF6-013D-7D44-A81D-0520543A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073276" y="-905256"/>
              <a:ext cx="20026132" cy="866851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E76E21-3DB9-6B4D-A83E-59A42D88825B}"/>
                </a:ext>
              </a:extLst>
            </p:cNvPr>
            <p:cNvSpPr txBox="1"/>
            <p:nvPr/>
          </p:nvSpPr>
          <p:spPr>
            <a:xfrm>
              <a:off x="325374" y="201168"/>
              <a:ext cx="111191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4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Dinámica de mercado de valores </a:t>
              </a:r>
            </a:p>
            <a:p>
              <a:r>
                <a:rPr lang="en-CO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Celular automata Estocástico</a:t>
              </a:r>
              <a:endParaRPr lang="en-CO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1162D6-6AAE-9545-8FEA-1024A818B221}"/>
              </a:ext>
            </a:extLst>
          </p:cNvPr>
          <p:cNvSpPr txBox="1"/>
          <p:nvPr/>
        </p:nvSpPr>
        <p:spPr>
          <a:xfrm>
            <a:off x="2328672" y="1644213"/>
            <a:ext cx="6986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Procesos Estocásticos</a:t>
            </a:r>
          </a:p>
          <a:p>
            <a:pPr algn="ctr"/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Proyecto final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87776D-BF8B-8542-8C93-7255D810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912" y="5518196"/>
            <a:ext cx="1954088" cy="107725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A07A85F-8885-EE42-ADF5-C068F1D34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0318" y="5857243"/>
            <a:ext cx="731520" cy="73152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515A996-3D11-B44F-9049-3F3A61EA6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7058" y="5940355"/>
            <a:ext cx="1503989" cy="5953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B22CAF-4253-B84C-A6FF-88A89FB74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713" y="5855182"/>
            <a:ext cx="750774" cy="73358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A91730C-D430-C148-A879-EB832E98911C}"/>
              </a:ext>
            </a:extLst>
          </p:cNvPr>
          <p:cNvSpPr txBox="1"/>
          <p:nvPr/>
        </p:nvSpPr>
        <p:spPr>
          <a:xfrm>
            <a:off x="2328672" y="4297530"/>
            <a:ext cx="75346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Johan S. Mendez</a:t>
            </a:r>
          </a:p>
          <a:p>
            <a:pPr algn="ctr"/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Instituto de Ciencias Nucleares</a:t>
            </a:r>
          </a:p>
          <a:p>
            <a:pPr algn="ctr"/>
            <a:r>
              <a:rPr lang="en-CO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Junio 2020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BEFD8D45-2653-F34A-B2D8-BA7A072C25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3776" y="5133393"/>
            <a:ext cx="1324057" cy="14878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DDA3B34-A953-F84B-B965-DD8FB1C9DA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7516" y="430288"/>
            <a:ext cx="2044446" cy="20353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75408B2-D93C-7447-9895-F42AD5F365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8654" y="5802379"/>
            <a:ext cx="841248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46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738E-C813-3548-B341-641627AB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10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BD523-5121-9D43-801C-2097E101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54FBCE8-FAAB-2642-A21B-3F2DB4980E3B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1D34430-1D82-4648-B92C-68FB65CD9B54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77FCFA-6CE7-3149-A824-51CE0241DB18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5AD808-A150-934E-9C9D-160686B21F54}"/>
              </a:ext>
            </a:extLst>
          </p:cNvPr>
          <p:cNvSpPr txBox="1"/>
          <p:nvPr/>
        </p:nvSpPr>
        <p:spPr>
          <a:xfrm>
            <a:off x="440267" y="1981199"/>
            <a:ext cx="47074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Paso del agua a travé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 de un medio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poroso</a:t>
            </a:r>
            <a:endParaRPr lang="en-C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56CBDE-5904-B647-99FC-B9207085E257}"/>
              </a:ext>
            </a:extLst>
          </p:cNvPr>
          <p:cNvCxnSpPr>
            <a:cxnSpLocks/>
          </p:cNvCxnSpPr>
          <p:nvPr/>
        </p:nvCxnSpPr>
        <p:spPr>
          <a:xfrm>
            <a:off x="5520266" y="2201330"/>
            <a:ext cx="1388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F4DAE8-A3BE-734F-975C-D978ECA8603F}"/>
              </a:ext>
            </a:extLst>
          </p:cNvPr>
          <p:cNvGrpSpPr/>
          <p:nvPr/>
        </p:nvGrpSpPr>
        <p:grpSpPr>
          <a:xfrm>
            <a:off x="7213600" y="1456267"/>
            <a:ext cx="4798783" cy="1497629"/>
            <a:chOff x="7213600" y="1456267"/>
            <a:chExt cx="4798783" cy="14976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82C4FCE-56FB-AE48-8821-9E26EDDC6D85}"/>
                </a:ext>
              </a:extLst>
            </p:cNvPr>
            <p:cNvSpPr/>
            <p:nvPr/>
          </p:nvSpPr>
          <p:spPr>
            <a:xfrm>
              <a:off x="7213600" y="1456267"/>
              <a:ext cx="3589867" cy="1497629"/>
            </a:xfrm>
            <a:prstGeom prst="roundRect">
              <a:avLst/>
            </a:prstGeom>
            <a:solidFill>
              <a:srgbClr val="008F00">
                <a:alpha val="2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35AC9C-57F6-7A47-9E9C-E2B2E73D224B}"/>
                </a:ext>
              </a:extLst>
            </p:cNvPr>
            <p:cNvSpPr txBox="1"/>
            <p:nvPr/>
          </p:nvSpPr>
          <p:spPr>
            <a:xfrm>
              <a:off x="7433734" y="1753567"/>
              <a:ext cx="45786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Epidemiología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Incendios Forestales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Mercados financieros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CF703F-AAC0-7647-B60C-1F7C71E350F0}"/>
              </a:ext>
            </a:extLst>
          </p:cNvPr>
          <p:cNvSpPr txBox="1"/>
          <p:nvPr/>
        </p:nvSpPr>
        <p:spPr>
          <a:xfrm>
            <a:off x="5520266" y="1753567"/>
            <a:ext cx="154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Aplicaciones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28870D-94B2-2949-B77A-EE4660FB5D41}"/>
              </a:ext>
            </a:extLst>
          </p:cNvPr>
          <p:cNvGrpSpPr/>
          <p:nvPr/>
        </p:nvGrpSpPr>
        <p:grpSpPr>
          <a:xfrm>
            <a:off x="904521" y="3369734"/>
            <a:ext cx="6338006" cy="394731"/>
            <a:chOff x="1027993" y="3849130"/>
            <a:chExt cx="6338006" cy="3947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23B2BA-764C-BB42-B9EE-879E09C77212}"/>
                </a:ext>
              </a:extLst>
            </p:cNvPr>
            <p:cNvSpPr txBox="1"/>
            <p:nvPr/>
          </p:nvSpPr>
          <p:spPr>
            <a:xfrm>
              <a:off x="2929466" y="3874529"/>
              <a:ext cx="4436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Probabilidad de ocupación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F00E87-76A5-364B-8955-266F1278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993" y="3849130"/>
              <a:ext cx="246944" cy="2963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E754D0-3EB9-2649-A0C1-77D1FABF8EDE}"/>
              </a:ext>
            </a:extLst>
          </p:cNvPr>
          <p:cNvGrpSpPr/>
          <p:nvPr/>
        </p:nvGrpSpPr>
        <p:grpSpPr>
          <a:xfrm>
            <a:off x="270934" y="4174071"/>
            <a:ext cx="5943599" cy="407214"/>
            <a:chOff x="423333" y="4504269"/>
            <a:chExt cx="5943599" cy="407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9CBFBA-6A63-5141-A0A6-9A25414E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333" y="4538950"/>
              <a:ext cx="1676399" cy="372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F53809-44CE-3944-9089-AFD0D3095667}"/>
                </a:ext>
              </a:extLst>
            </p:cNvPr>
            <p:cNvSpPr txBox="1"/>
            <p:nvPr/>
          </p:nvSpPr>
          <p:spPr>
            <a:xfrm>
              <a:off x="2929465" y="4504269"/>
              <a:ext cx="3437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Probabilidad de no ocupación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1BABDD-B69D-3548-8A9E-21B06EF180D1}"/>
              </a:ext>
            </a:extLst>
          </p:cNvPr>
          <p:cNvGrpSpPr/>
          <p:nvPr/>
        </p:nvGrpSpPr>
        <p:grpSpPr>
          <a:xfrm>
            <a:off x="6824133" y="3076599"/>
            <a:ext cx="4274254" cy="1862667"/>
            <a:chOff x="6214533" y="3242737"/>
            <a:chExt cx="4274254" cy="1862667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760BD85B-976A-D845-8BED-DACCD395C89F}"/>
                </a:ext>
              </a:extLst>
            </p:cNvPr>
            <p:cNvSpPr/>
            <p:nvPr/>
          </p:nvSpPr>
          <p:spPr>
            <a:xfrm>
              <a:off x="6214533" y="3242737"/>
              <a:ext cx="246945" cy="1862667"/>
            </a:xfrm>
            <a:prstGeom prst="rightBrace">
              <a:avLst>
                <a:gd name="adj1" fmla="val 41666"/>
                <a:gd name="adj2" fmla="val 49091"/>
              </a:avLst>
            </a:prstGeom>
            <a:ln>
              <a:solidFill>
                <a:srgbClr val="008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4A04F8-3FAE-9046-AD29-2F77FF32FB7E}"/>
                </a:ext>
              </a:extLst>
            </p:cNvPr>
            <p:cNvSpPr txBox="1"/>
            <p:nvPr/>
          </p:nvSpPr>
          <p:spPr>
            <a:xfrm>
              <a:off x="7242527" y="3916861"/>
              <a:ext cx="3246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b="1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¡ Ocupación aleatoria !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BF9A10-A4EC-294D-8054-1FA0C97D10E8}"/>
              </a:ext>
            </a:extLst>
          </p:cNvPr>
          <p:cNvSpPr txBox="1"/>
          <p:nvPr/>
        </p:nvSpPr>
        <p:spPr>
          <a:xfrm>
            <a:off x="2167467" y="5571067"/>
            <a:ext cx="832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¡ La ocupación es independiente de sus vecinos en el primer paso 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6F825F-4B1D-5048-84CC-CDC0092E1F64}"/>
              </a:ext>
            </a:extLst>
          </p:cNvPr>
          <p:cNvSpPr txBox="1"/>
          <p:nvPr/>
        </p:nvSpPr>
        <p:spPr>
          <a:xfrm>
            <a:off x="8009264" y="4150833"/>
            <a:ext cx="342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Formación de clusters</a:t>
            </a:r>
          </a:p>
        </p:txBody>
      </p:sp>
    </p:spTree>
    <p:extLst>
      <p:ext uri="{BB962C8B-B14F-4D97-AF65-F5344CB8AC3E}">
        <p14:creationId xmlns:p14="http://schemas.microsoft.com/office/powerpoint/2010/main" val="359180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4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738E-C813-3548-B341-641627AB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11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E9787-DD62-7941-83F7-FB3D79B4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EDA2B2-32C2-0B47-AB3E-0C644EAA5FEE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37C72A-42D8-024E-9CDC-949C4C26791B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B408FB-E24C-AF4C-A3E7-2F15BF44AD27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0C1762-9B36-9F4D-A655-C94B6A8A581C}"/>
              </a:ext>
            </a:extLst>
          </p:cNvPr>
          <p:cNvGrpSpPr/>
          <p:nvPr/>
        </p:nvGrpSpPr>
        <p:grpSpPr>
          <a:xfrm>
            <a:off x="440268" y="1744133"/>
            <a:ext cx="6752165" cy="377799"/>
            <a:chOff x="440268" y="1744133"/>
            <a:chExt cx="6752165" cy="3777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AC7431-99CE-3949-9567-3072D06AFC4B}"/>
                </a:ext>
              </a:extLst>
            </p:cNvPr>
            <p:cNvSpPr txBox="1"/>
            <p:nvPr/>
          </p:nvSpPr>
          <p:spPr>
            <a:xfrm>
              <a:off x="440268" y="1744133"/>
              <a:ext cx="3335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Transición de fase geométrica 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BB0783-84C7-A343-8341-B240F5D58473}"/>
                </a:ext>
              </a:extLst>
            </p:cNvPr>
            <p:cNvCxnSpPr/>
            <p:nvPr/>
          </p:nvCxnSpPr>
          <p:spPr>
            <a:xfrm>
              <a:off x="4047067" y="1947333"/>
              <a:ext cx="1371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4BFDB22-BB0D-1D41-AEBC-96800450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833" y="1817132"/>
              <a:ext cx="1244600" cy="3048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A9BD8A-BF90-CF48-8964-CB4BB013CE4F}"/>
              </a:ext>
            </a:extLst>
          </p:cNvPr>
          <p:cNvGrpSpPr/>
          <p:nvPr/>
        </p:nvGrpSpPr>
        <p:grpSpPr>
          <a:xfrm>
            <a:off x="7586133" y="718849"/>
            <a:ext cx="4834468" cy="2591699"/>
            <a:chOff x="7586133" y="718849"/>
            <a:chExt cx="4834468" cy="259169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C3D5727-E0BC-5F4B-A30D-B90B83659D8F}"/>
                </a:ext>
              </a:extLst>
            </p:cNvPr>
            <p:cNvGrpSpPr/>
            <p:nvPr/>
          </p:nvGrpSpPr>
          <p:grpSpPr>
            <a:xfrm>
              <a:off x="7586133" y="718849"/>
              <a:ext cx="4284134" cy="2159818"/>
              <a:chOff x="7586133" y="718849"/>
              <a:chExt cx="4284134" cy="2159818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A2C6FCA-A074-B049-A301-ED4CBD00DAE2}"/>
                  </a:ext>
                </a:extLst>
              </p:cNvPr>
              <p:cNvSpPr/>
              <p:nvPr/>
            </p:nvSpPr>
            <p:spPr>
              <a:xfrm>
                <a:off x="7586133" y="718849"/>
                <a:ext cx="4284134" cy="2159818"/>
              </a:xfrm>
              <a:prstGeom prst="roundRect">
                <a:avLst/>
              </a:prstGeom>
              <a:solidFill>
                <a:srgbClr val="008F00">
                  <a:alpha val="10000"/>
                </a:srgbClr>
              </a:solidFill>
              <a:ln>
                <a:solidFill>
                  <a:srgbClr val="00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1B3B6A-E522-604F-99EF-233BFF511649}"/>
                  </a:ext>
                </a:extLst>
              </p:cNvPr>
              <p:cNvSpPr txBox="1"/>
              <p:nvPr/>
            </p:nvSpPr>
            <p:spPr>
              <a:xfrm>
                <a:off x="8331200" y="981316"/>
                <a:ext cx="3539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b="1" dirty="0">
                    <a:solidFill>
                      <a:srgbClr val="008F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Numero total de clusters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0BF051F-3D3D-974C-BF44-D7CCF9BD1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4433" y="1646981"/>
                <a:ext cx="3669805" cy="79375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18B7E9C-E67B-A041-9DDB-6AF92DDF7AA2}"/>
                </a:ext>
              </a:extLst>
            </p:cNvPr>
            <p:cNvGrpSpPr/>
            <p:nvPr/>
          </p:nvGrpSpPr>
          <p:grpSpPr>
            <a:xfrm>
              <a:off x="8356600" y="2941216"/>
              <a:ext cx="4064001" cy="369332"/>
              <a:chOff x="7806266" y="3076247"/>
              <a:chExt cx="4064001" cy="36933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3FD8C0E-5C47-0D48-9E78-60402906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6266" y="3174999"/>
                <a:ext cx="444745" cy="193863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1B622-D11D-B642-B2EF-DB56D8FE6191}"/>
                  </a:ext>
                </a:extLst>
              </p:cNvPr>
              <p:cNvSpPr txBox="1"/>
              <p:nvPr/>
            </p:nvSpPr>
            <p:spPr>
              <a:xfrm>
                <a:off x="8466667" y="3076247"/>
                <a:ext cx="340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Exponente crítico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EADD9F-2CEE-A442-9461-3597A953E693}"/>
              </a:ext>
            </a:extLst>
          </p:cNvPr>
          <p:cNvGrpSpPr/>
          <p:nvPr/>
        </p:nvGrpSpPr>
        <p:grpSpPr>
          <a:xfrm>
            <a:off x="660400" y="2712649"/>
            <a:ext cx="5638800" cy="2158565"/>
            <a:chOff x="1016000" y="3039968"/>
            <a:chExt cx="5638800" cy="215856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D9A5FF5-2E79-8C48-B1ED-49362AEFCB75}"/>
                </a:ext>
              </a:extLst>
            </p:cNvPr>
            <p:cNvSpPr/>
            <p:nvPr/>
          </p:nvSpPr>
          <p:spPr>
            <a:xfrm>
              <a:off x="1016000" y="3039968"/>
              <a:ext cx="5638800" cy="2158565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A2A639D-E918-714C-B346-14E6678E2641}"/>
                </a:ext>
              </a:extLst>
            </p:cNvPr>
            <p:cNvSpPr/>
            <p:nvPr/>
          </p:nvSpPr>
          <p:spPr>
            <a:xfrm>
              <a:off x="2209803" y="3271930"/>
              <a:ext cx="3487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O" b="1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Tamaño promedio de Clusters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F78408F-A7DD-804B-BA17-A921A026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6416" y="3774475"/>
              <a:ext cx="4779433" cy="95799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9018D2-EBDC-BC4A-B544-2637E9969780}"/>
              </a:ext>
            </a:extLst>
          </p:cNvPr>
          <p:cNvGrpSpPr/>
          <p:nvPr/>
        </p:nvGrpSpPr>
        <p:grpSpPr>
          <a:xfrm>
            <a:off x="8106804" y="4095287"/>
            <a:ext cx="2611997" cy="2583191"/>
            <a:chOff x="8106804" y="4095287"/>
            <a:chExt cx="2611997" cy="258319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06D70E-23BD-054A-B542-5D2A9A66B122}"/>
                </a:ext>
              </a:extLst>
            </p:cNvPr>
            <p:cNvSpPr txBox="1"/>
            <p:nvPr/>
          </p:nvSpPr>
          <p:spPr>
            <a:xfrm>
              <a:off x="8106804" y="4095287"/>
              <a:ext cx="2611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2400" b="1" dirty="0"/>
                <a:t>Percolación directa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915DE68-55CA-EA4D-938B-67FC5D4A0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1219" y="4645801"/>
              <a:ext cx="2403165" cy="203267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FC25DC8-3B30-4C43-93B4-FC694E5B0A0C}"/>
              </a:ext>
            </a:extLst>
          </p:cNvPr>
          <p:cNvSpPr txBox="1"/>
          <p:nvPr/>
        </p:nvSpPr>
        <p:spPr>
          <a:xfrm>
            <a:off x="1030816" y="5604933"/>
            <a:ext cx="5911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Crecimiento en una dirección preferencial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473549-BED8-2B45-879E-41AD1CF718DF}"/>
              </a:ext>
            </a:extLst>
          </p:cNvPr>
          <p:cNvCxnSpPr/>
          <p:nvPr/>
        </p:nvCxnSpPr>
        <p:spPr>
          <a:xfrm flipH="1">
            <a:off x="6197600" y="5757333"/>
            <a:ext cx="1388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9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45D44-BF07-0E43-9099-D5FF619D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6E20B7-BAAB-F745-8709-B1E2107C0DE6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CCF14-0ACB-AA4A-8983-11F1D94C3590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816AFB-D287-0D4D-ABEF-CEEEC651EB0D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BAF57C-D451-944F-B567-D23E1CEC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580" y="115238"/>
            <a:ext cx="1729507" cy="1707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D0B14-A14F-804B-AB2B-728E1EB78E78}"/>
              </a:ext>
            </a:extLst>
          </p:cNvPr>
          <p:cNvSpPr txBox="1"/>
          <p:nvPr/>
        </p:nvSpPr>
        <p:spPr>
          <a:xfrm>
            <a:off x="7128933" y="608782"/>
            <a:ext cx="20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b="1" dirty="0"/>
              <a:t>Percolación directa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692F0-8381-BF4E-8362-BFCF9802A0C3}"/>
              </a:ext>
            </a:extLst>
          </p:cNvPr>
          <p:cNvGrpSpPr/>
          <p:nvPr/>
        </p:nvGrpSpPr>
        <p:grpSpPr>
          <a:xfrm>
            <a:off x="240658" y="1408823"/>
            <a:ext cx="6639511" cy="5449177"/>
            <a:chOff x="240658" y="1408823"/>
            <a:chExt cx="6639511" cy="54491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36A49F2-2937-BC4D-8665-6F473F814B4B}"/>
                </a:ext>
              </a:extLst>
            </p:cNvPr>
            <p:cNvGrpSpPr/>
            <p:nvPr/>
          </p:nvGrpSpPr>
          <p:grpSpPr>
            <a:xfrm>
              <a:off x="240658" y="1420227"/>
              <a:ext cx="3213742" cy="2474386"/>
              <a:chOff x="240658" y="1420227"/>
              <a:chExt cx="3213742" cy="24743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8228257-955A-974B-A719-CDB64ED17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658" y="1484307"/>
                <a:ext cx="3213742" cy="241030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4CC5DDB-CF2E-A44C-AC6E-D27248351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6166" y="1420227"/>
                <a:ext cx="1279398" cy="31737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361DA6-92F8-E64A-85CD-D6FA6640D8CA}"/>
                </a:ext>
              </a:extLst>
            </p:cNvPr>
            <p:cNvGrpSpPr/>
            <p:nvPr/>
          </p:nvGrpSpPr>
          <p:grpSpPr>
            <a:xfrm>
              <a:off x="3632200" y="1408823"/>
              <a:ext cx="3213741" cy="2509234"/>
              <a:chOff x="3632200" y="1408823"/>
              <a:chExt cx="3213741" cy="250923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D1B19F7-B801-744F-B166-D9B4116A8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2200" y="1507751"/>
                <a:ext cx="3213741" cy="241030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25E608F-DCCF-5543-9931-671A58CDE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9371" y="1408823"/>
                <a:ext cx="1279398" cy="312525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D62ECC4-40E7-3746-9FD1-46737054EBAB}"/>
                </a:ext>
              </a:extLst>
            </p:cNvPr>
            <p:cNvGrpSpPr/>
            <p:nvPr/>
          </p:nvGrpSpPr>
          <p:grpSpPr>
            <a:xfrm>
              <a:off x="240659" y="4312330"/>
              <a:ext cx="3213741" cy="2545670"/>
              <a:chOff x="240659" y="4312330"/>
              <a:chExt cx="3213741" cy="254567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E07D682-20B8-8349-9889-C0D274829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659" y="4447694"/>
                <a:ext cx="3213741" cy="241030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588DD79-1CA2-6143-ABAF-037C25787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7830" y="4312330"/>
                <a:ext cx="1279398" cy="314928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6ABA30D-7067-524D-AF5E-7BDBA8399F3F}"/>
                </a:ext>
              </a:extLst>
            </p:cNvPr>
            <p:cNvGrpSpPr/>
            <p:nvPr/>
          </p:nvGrpSpPr>
          <p:grpSpPr>
            <a:xfrm>
              <a:off x="3666428" y="4268129"/>
              <a:ext cx="3213741" cy="2589871"/>
              <a:chOff x="3666428" y="4268129"/>
              <a:chExt cx="3213741" cy="258987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8349865-1AF8-114E-B3A6-4FF7FAC2C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66428" y="4447694"/>
                <a:ext cx="3213741" cy="241030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84D8A60-50A2-A84F-BADF-DF34C142B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33599" y="4268129"/>
                <a:ext cx="1279398" cy="359129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46B852-42EB-CB43-9787-8B946BD84ECC}"/>
              </a:ext>
            </a:extLst>
          </p:cNvPr>
          <p:cNvSpPr txBox="1"/>
          <p:nvPr/>
        </p:nvSpPr>
        <p:spPr>
          <a:xfrm>
            <a:off x="7116258" y="2223705"/>
            <a:ext cx="3996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Dirección preferencial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Alta anisotropía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Aparecen dos escalas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Influencia del entorno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67B8B0-4E38-1945-BD39-6DE2C5CBD59E}"/>
              </a:ext>
            </a:extLst>
          </p:cNvPr>
          <p:cNvCxnSpPr/>
          <p:nvPr/>
        </p:nvCxnSpPr>
        <p:spPr>
          <a:xfrm>
            <a:off x="9316327" y="3918057"/>
            <a:ext cx="0" cy="52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2DEF68-A717-E04B-A7F2-8365246A056B}"/>
              </a:ext>
            </a:extLst>
          </p:cNvPr>
          <p:cNvSpPr txBox="1"/>
          <p:nvPr/>
        </p:nvSpPr>
        <p:spPr>
          <a:xfrm>
            <a:off x="7128932" y="4755794"/>
            <a:ext cx="450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Influencia de Von Neumann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inversores se guian por el entorno</a:t>
            </a:r>
          </a:p>
        </p:txBody>
      </p:sp>
    </p:spTree>
    <p:extLst>
      <p:ext uri="{BB962C8B-B14F-4D97-AF65-F5344CB8AC3E}">
        <p14:creationId xmlns:p14="http://schemas.microsoft.com/office/powerpoint/2010/main" val="247250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DB67D9-35B8-F44F-87B6-9E64B1B5F291}"/>
              </a:ext>
            </a:extLst>
          </p:cNvPr>
          <p:cNvSpPr/>
          <p:nvPr/>
        </p:nvSpPr>
        <p:spPr>
          <a:xfrm>
            <a:off x="6332561" y="1966577"/>
            <a:ext cx="3384645" cy="523220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45D44-BF07-0E43-9099-D5FF619D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6E20B7-BAAB-F745-8709-B1E2107C0DE6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CCF14-0ACB-AA4A-8983-11F1D94C3590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816AFB-D287-0D4D-ABEF-CEEEC651EB0D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BAF57C-D451-944F-B567-D23E1CEC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580" y="115238"/>
            <a:ext cx="1729507" cy="1707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D0B14-A14F-804B-AB2B-728E1EB78E78}"/>
              </a:ext>
            </a:extLst>
          </p:cNvPr>
          <p:cNvSpPr txBox="1"/>
          <p:nvPr/>
        </p:nvSpPr>
        <p:spPr>
          <a:xfrm>
            <a:off x="7128933" y="608782"/>
            <a:ext cx="20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b="1" dirty="0"/>
              <a:t>Percolación directa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19C16-86F6-D844-9F43-049500F8CD89}"/>
              </a:ext>
            </a:extLst>
          </p:cNvPr>
          <p:cNvSpPr txBox="1"/>
          <p:nvPr/>
        </p:nvSpPr>
        <p:spPr>
          <a:xfrm>
            <a:off x="440267" y="2251880"/>
            <a:ext cx="33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¿Cómo contar los clusters?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53D606-2DA0-2F4A-A078-FD13B2F39F97}"/>
              </a:ext>
            </a:extLst>
          </p:cNvPr>
          <p:cNvCxnSpPr/>
          <p:nvPr/>
        </p:nvCxnSpPr>
        <p:spPr>
          <a:xfrm>
            <a:off x="4244454" y="2456597"/>
            <a:ext cx="1624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3EBA52-AA0C-9A4B-8DD9-657A640F072E}"/>
              </a:ext>
            </a:extLst>
          </p:cNvPr>
          <p:cNvSpPr txBox="1"/>
          <p:nvPr/>
        </p:nvSpPr>
        <p:spPr>
          <a:xfrm>
            <a:off x="6428096" y="2028132"/>
            <a:ext cx="4659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Hoshen-Kopelman algorithm</a:t>
            </a:r>
            <a:b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Lealth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A14CB-8140-534A-8DA4-1B63C1FE6FA6}"/>
              </a:ext>
            </a:extLst>
          </p:cNvPr>
          <p:cNvSpPr txBox="1"/>
          <p:nvPr/>
        </p:nvSpPr>
        <p:spPr>
          <a:xfrm>
            <a:off x="440267" y="3108960"/>
            <a:ext cx="473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Hoshen-Kopelman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775C34-408E-C648-992A-EBAA6B597CF6}"/>
              </a:ext>
            </a:extLst>
          </p:cNvPr>
          <p:cNvSpPr txBox="1"/>
          <p:nvPr/>
        </p:nvSpPr>
        <p:spPr>
          <a:xfrm>
            <a:off x="191561" y="3777710"/>
            <a:ext cx="11448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Ambas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celdas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están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vacías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creamos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nueva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etiqueta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clúster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ponemos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celda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actual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b="1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Solo hay una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celda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ocupada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establecemos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etiqueta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clúster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celda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ocupada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celda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actual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b="1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Ambas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celdas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están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ocupadas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tienen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misma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etiqueta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clúster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configuramos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etiqueta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clúster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celda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actual</a:t>
            </a:r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b="1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ambas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celdas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están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ocupadas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tienen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etiquetas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clúster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distintivas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establecemos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más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pequeña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que sea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etiqueta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clúster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celda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actual y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agregamos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unión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entre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ambas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etiquetas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clúster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 nuevo valor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las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etiquetas</a:t>
            </a:r>
            <a:endParaRPr lang="en-C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8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1" grpId="0"/>
      <p:bldP spid="14" grpId="0"/>
      <p:bldP spid="1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DB67D9-35B8-F44F-87B6-9E64B1B5F291}"/>
              </a:ext>
            </a:extLst>
          </p:cNvPr>
          <p:cNvSpPr/>
          <p:nvPr/>
        </p:nvSpPr>
        <p:spPr>
          <a:xfrm>
            <a:off x="6332561" y="1966577"/>
            <a:ext cx="3384645" cy="523220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45D44-BF07-0E43-9099-D5FF619D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6E20B7-BAAB-F745-8709-B1E2107C0DE6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CCF14-0ACB-AA4A-8983-11F1D94C3590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816AFB-D287-0D4D-ABEF-CEEEC651EB0D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BAF57C-D451-944F-B567-D23E1CEC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580" y="115238"/>
            <a:ext cx="1729507" cy="1707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D0B14-A14F-804B-AB2B-728E1EB78E78}"/>
              </a:ext>
            </a:extLst>
          </p:cNvPr>
          <p:cNvSpPr txBox="1"/>
          <p:nvPr/>
        </p:nvSpPr>
        <p:spPr>
          <a:xfrm>
            <a:off x="7128933" y="608782"/>
            <a:ext cx="20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b="1" dirty="0"/>
              <a:t>Percolación directa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19C16-86F6-D844-9F43-049500F8CD89}"/>
              </a:ext>
            </a:extLst>
          </p:cNvPr>
          <p:cNvSpPr txBox="1"/>
          <p:nvPr/>
        </p:nvSpPr>
        <p:spPr>
          <a:xfrm>
            <a:off x="440267" y="2251880"/>
            <a:ext cx="33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¿Cómo contar los clusters?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53D606-2DA0-2F4A-A078-FD13B2F39F97}"/>
              </a:ext>
            </a:extLst>
          </p:cNvPr>
          <p:cNvCxnSpPr/>
          <p:nvPr/>
        </p:nvCxnSpPr>
        <p:spPr>
          <a:xfrm>
            <a:off x="4244454" y="2456597"/>
            <a:ext cx="1624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3EBA52-AA0C-9A4B-8DD9-657A640F072E}"/>
              </a:ext>
            </a:extLst>
          </p:cNvPr>
          <p:cNvSpPr txBox="1"/>
          <p:nvPr/>
        </p:nvSpPr>
        <p:spPr>
          <a:xfrm>
            <a:off x="6428096" y="2028132"/>
            <a:ext cx="4659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Hoshen-Kopelman algorithm</a:t>
            </a:r>
            <a:b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Lealth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A14CB-8140-534A-8DA4-1B63C1FE6FA6}"/>
              </a:ext>
            </a:extLst>
          </p:cNvPr>
          <p:cNvSpPr txBox="1"/>
          <p:nvPr/>
        </p:nvSpPr>
        <p:spPr>
          <a:xfrm>
            <a:off x="440267" y="3108960"/>
            <a:ext cx="473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Hoshen-Kopelman algorithm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613AFA-A608-E446-8252-C37523961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892" y="3966040"/>
            <a:ext cx="2329986" cy="2116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437570-1CEF-9744-9B97-91D258A01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681" y="3966040"/>
            <a:ext cx="2329986" cy="211634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77EF34E-0AF1-7143-ACFA-70B5513A19DA}"/>
              </a:ext>
            </a:extLst>
          </p:cNvPr>
          <p:cNvGrpSpPr/>
          <p:nvPr/>
        </p:nvGrpSpPr>
        <p:grpSpPr>
          <a:xfrm>
            <a:off x="4224255" y="4627225"/>
            <a:ext cx="3147015" cy="432364"/>
            <a:chOff x="4224255" y="4627225"/>
            <a:chExt cx="3147015" cy="43236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130A192-5E46-6A42-9632-DDACE16E7178}"/>
                </a:ext>
              </a:extLst>
            </p:cNvPr>
            <p:cNvCxnSpPr>
              <a:cxnSpLocks/>
            </p:cNvCxnSpPr>
            <p:nvPr/>
          </p:nvCxnSpPr>
          <p:spPr>
            <a:xfrm>
              <a:off x="4244454" y="5059589"/>
              <a:ext cx="3052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8023846-ADCA-7845-B2B7-331808342C55}"/>
                </a:ext>
              </a:extLst>
            </p:cNvPr>
            <p:cNvSpPr/>
            <p:nvPr/>
          </p:nvSpPr>
          <p:spPr>
            <a:xfrm>
              <a:off x="4224255" y="4627225"/>
              <a:ext cx="3147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O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Hoshen-Kopelman 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DB67D9-35B8-F44F-87B6-9E64B1B5F291}"/>
              </a:ext>
            </a:extLst>
          </p:cNvPr>
          <p:cNvSpPr/>
          <p:nvPr/>
        </p:nvSpPr>
        <p:spPr>
          <a:xfrm>
            <a:off x="6332561" y="1966577"/>
            <a:ext cx="3384645" cy="523220"/>
          </a:xfrm>
          <a:prstGeom prst="roundRect">
            <a:avLst/>
          </a:prstGeom>
          <a:solidFill>
            <a:srgbClr val="008F00">
              <a:alpha val="1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45D44-BF07-0E43-9099-D5FF619D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6E20B7-BAAB-F745-8709-B1E2107C0DE6}"/>
              </a:ext>
            </a:extLst>
          </p:cNvPr>
          <p:cNvGrpSpPr/>
          <p:nvPr/>
        </p:nvGrpSpPr>
        <p:grpSpPr>
          <a:xfrm>
            <a:off x="135467" y="253182"/>
            <a:ext cx="6688666" cy="931334"/>
            <a:chOff x="135467" y="253182"/>
            <a:chExt cx="6688666" cy="93133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CCF14-0ACB-AA4A-8983-11F1D94C3590}"/>
                </a:ext>
              </a:extLst>
            </p:cNvPr>
            <p:cNvSpPr/>
            <p:nvPr/>
          </p:nvSpPr>
          <p:spPr>
            <a:xfrm>
              <a:off x="135467" y="253182"/>
              <a:ext cx="6688666" cy="931334"/>
            </a:xfrm>
            <a:prstGeom prst="roundRect">
              <a:avLst/>
            </a:prstGeom>
            <a:solidFill>
              <a:srgbClr val="008F00">
                <a:alpha val="1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816AFB-D287-0D4D-ABEF-CEEEC651EB0D}"/>
                </a:ext>
              </a:extLst>
            </p:cNvPr>
            <p:cNvSpPr txBox="1"/>
            <p:nvPr/>
          </p:nvSpPr>
          <p:spPr>
            <a:xfrm>
              <a:off x="440267" y="458096"/>
              <a:ext cx="6383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Percolación (Incendios Forestales)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BAF57C-D451-944F-B567-D23E1CEC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580" y="115238"/>
            <a:ext cx="1729507" cy="1707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D0B14-A14F-804B-AB2B-728E1EB78E78}"/>
              </a:ext>
            </a:extLst>
          </p:cNvPr>
          <p:cNvSpPr txBox="1"/>
          <p:nvPr/>
        </p:nvSpPr>
        <p:spPr>
          <a:xfrm>
            <a:off x="7128933" y="608782"/>
            <a:ext cx="20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b="1" dirty="0"/>
              <a:t>Percolación directa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19C16-86F6-D844-9F43-049500F8CD89}"/>
              </a:ext>
            </a:extLst>
          </p:cNvPr>
          <p:cNvSpPr txBox="1"/>
          <p:nvPr/>
        </p:nvSpPr>
        <p:spPr>
          <a:xfrm>
            <a:off x="440267" y="2251880"/>
            <a:ext cx="33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¿Cómo contar los clusters?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53D606-2DA0-2F4A-A078-FD13B2F39F97}"/>
              </a:ext>
            </a:extLst>
          </p:cNvPr>
          <p:cNvCxnSpPr/>
          <p:nvPr/>
        </p:nvCxnSpPr>
        <p:spPr>
          <a:xfrm>
            <a:off x="4244454" y="2456597"/>
            <a:ext cx="1624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3EBA52-AA0C-9A4B-8DD9-657A640F072E}"/>
              </a:ext>
            </a:extLst>
          </p:cNvPr>
          <p:cNvSpPr txBox="1"/>
          <p:nvPr/>
        </p:nvSpPr>
        <p:spPr>
          <a:xfrm>
            <a:off x="6428096" y="2028132"/>
            <a:ext cx="4659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Hoshen-Kopelman algorithm</a:t>
            </a:r>
            <a:b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Lealth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A14CB-8140-534A-8DA4-1B63C1FE6FA6}"/>
              </a:ext>
            </a:extLst>
          </p:cNvPr>
          <p:cNvSpPr txBox="1"/>
          <p:nvPr/>
        </p:nvSpPr>
        <p:spPr>
          <a:xfrm>
            <a:off x="440267" y="3108960"/>
            <a:ext cx="473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Hoshen-Kopelman algorithm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437570-1CEF-9744-9B97-91D258A01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727" y="1950515"/>
            <a:ext cx="1393941" cy="1266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FB6DA-EFDE-534F-A36A-D2F3493CA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692" y="2929353"/>
            <a:ext cx="5522035" cy="4141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9B0155-B929-8345-AFA7-CA43A4E91A19}"/>
              </a:ext>
            </a:extLst>
          </p:cNvPr>
          <p:cNvSpPr txBox="1"/>
          <p:nvPr/>
        </p:nvSpPr>
        <p:spPr>
          <a:xfrm>
            <a:off x="440267" y="3822192"/>
            <a:ext cx="339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Costo computacional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4EC555-DBDE-264F-9924-38FB9A3DF7E0}"/>
              </a:ext>
            </a:extLst>
          </p:cNvPr>
          <p:cNvGrpSpPr/>
          <p:nvPr/>
        </p:nvGrpSpPr>
        <p:grpSpPr>
          <a:xfrm>
            <a:off x="1009596" y="4815451"/>
            <a:ext cx="3231517" cy="1236126"/>
            <a:chOff x="1009596" y="4246632"/>
            <a:chExt cx="3231517" cy="12361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687226-ADAB-5F4F-BC9C-8F1EB9AC01E8}"/>
                </a:ext>
              </a:extLst>
            </p:cNvPr>
            <p:cNvSpPr txBox="1"/>
            <p:nvPr/>
          </p:nvSpPr>
          <p:spPr>
            <a:xfrm>
              <a:off x="1009596" y="4246632"/>
              <a:ext cx="323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solidFill>
                    <a:srgbClr val="008F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Optimizado directivas numba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58DABAD-6335-384B-B943-BA112F91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596" y="4671072"/>
              <a:ext cx="3036824" cy="811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71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6" y="4049668"/>
            <a:ext cx="3463816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16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6657320" y="4044167"/>
            <a:ext cx="18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6733638" y="1161980"/>
            <a:ext cx="507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</a:rPr>
              <a:t>2. Percolación (Incendios Forestales)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B60751-7630-FD44-A8DA-DDB4D2B76BBE}"/>
              </a:ext>
            </a:extLst>
          </p:cNvPr>
          <p:cNvGrpSpPr/>
          <p:nvPr/>
        </p:nvGrpSpPr>
        <p:grpSpPr>
          <a:xfrm>
            <a:off x="209862" y="1133777"/>
            <a:ext cx="5105717" cy="2613600"/>
            <a:chOff x="209862" y="1133778"/>
            <a:chExt cx="5105717" cy="2612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FEA96-0E14-E444-BBC0-D2C271E40B78}"/>
                </a:ext>
              </a:extLst>
            </p:cNvPr>
            <p:cNvSpPr txBox="1"/>
            <p:nvPr/>
          </p:nvSpPr>
          <p:spPr>
            <a:xfrm>
              <a:off x="384048" y="1161980"/>
              <a:ext cx="4224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/>
                <a:t>1. Descripción del problema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8DAA2-F567-674F-B3CE-6F6B22015450}"/>
                </a:ext>
              </a:extLst>
            </p:cNvPr>
            <p:cNvGrpSpPr/>
            <p:nvPr/>
          </p:nvGrpSpPr>
          <p:grpSpPr>
            <a:xfrm>
              <a:off x="209862" y="1133778"/>
              <a:ext cx="5105717" cy="2612065"/>
              <a:chOff x="209862" y="1133778"/>
              <a:chExt cx="5105717" cy="26120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5B697C3-CA0E-D345-B81B-52A8D7B8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209862" y="2029266"/>
                <a:ext cx="5105717" cy="1716577"/>
              </a:xfrm>
              <a:prstGeom prst="rect">
                <a:avLst/>
              </a:prstGeom>
            </p:spPr>
          </p:pic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3DBFA7-C205-A342-BBD9-E624CD216733}"/>
                  </a:ext>
                </a:extLst>
              </p:cNvPr>
              <p:cNvSpPr/>
              <p:nvPr/>
            </p:nvSpPr>
            <p:spPr>
              <a:xfrm>
                <a:off x="323366" y="1133778"/>
                <a:ext cx="3753960" cy="557266"/>
              </a:xfrm>
              <a:prstGeom prst="roundRect">
                <a:avLst/>
              </a:prstGeom>
              <a:solidFill>
                <a:schemeClr val="bg1">
                  <a:lumMod val="65000"/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O" dirty="0">
                  <a:solidFill>
                    <a:srgbClr val="0432FF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F18617-AB09-E743-8F3A-A722FE56538B}"/>
              </a:ext>
            </a:extLst>
          </p:cNvPr>
          <p:cNvGrpSpPr/>
          <p:nvPr/>
        </p:nvGrpSpPr>
        <p:grpSpPr>
          <a:xfrm>
            <a:off x="5146784" y="1117502"/>
            <a:ext cx="6335682" cy="2980562"/>
            <a:chOff x="5146784" y="1117502"/>
            <a:chExt cx="6335682" cy="29805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A348B5-6C95-E042-8921-878CE64F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5146784" y="1500202"/>
              <a:ext cx="3463816" cy="259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E50E6F-88D7-2A4F-B303-6851759F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8849152" y="1898827"/>
              <a:ext cx="1923753" cy="1945614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FF5EC3-D9BD-AE49-8937-52CD432EF1DE}"/>
                </a:ext>
              </a:extLst>
            </p:cNvPr>
            <p:cNvSpPr/>
            <p:nvPr/>
          </p:nvSpPr>
          <p:spPr>
            <a:xfrm>
              <a:off x="6616295" y="1117502"/>
              <a:ext cx="4866171" cy="557266"/>
            </a:xfrm>
            <a:prstGeom prst="roundRect">
              <a:avLst/>
            </a:prstGeom>
            <a:solidFill>
              <a:srgbClr val="008F00">
                <a:alpha val="9804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6616295" y="4024023"/>
            <a:ext cx="1994305" cy="557266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DE363A-14AC-5142-847B-033D05701121}"/>
              </a:ext>
            </a:extLst>
          </p:cNvPr>
          <p:cNvSpPr/>
          <p:nvPr/>
        </p:nvSpPr>
        <p:spPr>
          <a:xfrm>
            <a:off x="182880" y="164592"/>
            <a:ext cx="5193792" cy="950976"/>
          </a:xfrm>
          <a:prstGeom prst="round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17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E70-48CC-7C43-9657-8D375D14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72029-574C-9C46-8BD0-0B79668EDB1D}"/>
              </a:ext>
            </a:extLst>
          </p:cNvPr>
          <p:cNvSpPr txBox="1"/>
          <p:nvPr/>
        </p:nvSpPr>
        <p:spPr>
          <a:xfrm>
            <a:off x="336261" y="329687"/>
            <a:ext cx="4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E2CE69-FA14-D64E-9C42-95C6F21263D5}"/>
              </a:ext>
            </a:extLst>
          </p:cNvPr>
          <p:cNvGrpSpPr/>
          <p:nvPr/>
        </p:nvGrpSpPr>
        <p:grpSpPr>
          <a:xfrm>
            <a:off x="859536" y="1737360"/>
            <a:ext cx="3035808" cy="1115568"/>
            <a:chOff x="859536" y="1737360"/>
            <a:chExt cx="3035808" cy="11155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8A13C3D-0333-0B47-BB32-1E86BC14E5C0}"/>
                </a:ext>
              </a:extLst>
            </p:cNvPr>
            <p:cNvSpPr/>
            <p:nvPr/>
          </p:nvSpPr>
          <p:spPr>
            <a:xfrm>
              <a:off x="859536" y="1737360"/>
              <a:ext cx="3035808" cy="1115568"/>
            </a:xfrm>
            <a:prstGeom prst="roundRect">
              <a:avLst/>
            </a:prstGeom>
            <a:solidFill>
              <a:srgbClr val="FF26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C5FC52-9967-E743-A206-0BB0DC2B750E}"/>
                </a:ext>
              </a:extLst>
            </p:cNvPr>
            <p:cNvGrpSpPr/>
            <p:nvPr/>
          </p:nvGrpSpPr>
          <p:grpSpPr>
            <a:xfrm>
              <a:off x="1211580" y="1758172"/>
              <a:ext cx="2171700" cy="902732"/>
              <a:chOff x="1211580" y="1758172"/>
              <a:chExt cx="2171700" cy="90273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C70F66F-897E-3C4B-A421-2B96F8A81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580" y="2127504"/>
                <a:ext cx="2171700" cy="5334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BA3196-058A-A440-90C9-321E817C4BE7}"/>
                  </a:ext>
                </a:extLst>
              </p:cNvPr>
              <p:cNvSpPr txBox="1"/>
              <p:nvPr/>
            </p:nvSpPr>
            <p:spPr>
              <a:xfrm>
                <a:off x="1554480" y="1758172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dirty="0">
                    <a:solidFill>
                      <a:srgbClr val="FF26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Agente activo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090A5F-506E-244D-B5BB-A537796A82F6}"/>
              </a:ext>
            </a:extLst>
          </p:cNvPr>
          <p:cNvGrpSpPr/>
          <p:nvPr/>
        </p:nvGrpSpPr>
        <p:grpSpPr>
          <a:xfrm>
            <a:off x="4450588" y="1737360"/>
            <a:ext cx="6302756" cy="1187196"/>
            <a:chOff x="4450588" y="1737360"/>
            <a:chExt cx="6302756" cy="11871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574ECA-FFE8-C64B-86B7-78E2C0A13756}"/>
                </a:ext>
              </a:extLst>
            </p:cNvPr>
            <p:cNvSpPr txBox="1"/>
            <p:nvPr/>
          </p:nvSpPr>
          <p:spPr>
            <a:xfrm>
              <a:off x="5062728" y="1758172"/>
              <a:ext cx="35478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</a:t>
              </a:r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-ésimo cluster</a:t>
              </a:r>
              <a:b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b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i-ésimo agente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61D98C-6F73-534B-B9E0-B99EC5250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2338" y="1833479"/>
              <a:ext cx="215900" cy="330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BC54A3-DBF9-DF40-BC29-EFC9587C5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0588" y="2394204"/>
              <a:ext cx="139700" cy="330200"/>
            </a:xfrm>
            <a:prstGeom prst="rect">
              <a:avLst/>
            </a:prstGeom>
          </p:spPr>
        </p:pic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D04FF2A-99EE-6A42-BA4A-4AC618D7EC73}"/>
                </a:ext>
              </a:extLst>
            </p:cNvPr>
            <p:cNvSpPr/>
            <p:nvPr/>
          </p:nvSpPr>
          <p:spPr>
            <a:xfrm>
              <a:off x="7004304" y="1737360"/>
              <a:ext cx="164592" cy="1187196"/>
            </a:xfrm>
            <a:prstGeom prst="rightBrace">
              <a:avLst>
                <a:gd name="adj1" fmla="val 8333"/>
                <a:gd name="adj2" fmla="val 48734"/>
              </a:avLst>
            </a:prstGeom>
            <a:ln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B1FBFF8-9E42-754B-88A3-7CEEFE79ED4C}"/>
                </a:ext>
              </a:extLst>
            </p:cNvPr>
            <p:cNvGrpSpPr/>
            <p:nvPr/>
          </p:nvGrpSpPr>
          <p:grpSpPr>
            <a:xfrm>
              <a:off x="7565136" y="2127504"/>
              <a:ext cx="3188208" cy="400110"/>
              <a:chOff x="7565136" y="2127504"/>
              <a:chExt cx="3188208" cy="40011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55E583A-F653-CB48-ADA3-2789048CE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5136" y="2142744"/>
                <a:ext cx="152400" cy="3048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DDC2C7-5C82-B94E-8099-2487598362B4}"/>
                  </a:ext>
                </a:extLst>
              </p:cNvPr>
              <p:cNvSpPr txBox="1"/>
              <p:nvPr/>
            </p:nvSpPr>
            <p:spPr>
              <a:xfrm>
                <a:off x="7936992" y="2127504"/>
                <a:ext cx="2816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</a:t>
                </a:r>
                <a:r>
                  <a:rPr lang="en-CO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 el paso de tiempo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E61847-29EB-1647-AB69-D410338A7C4B}"/>
              </a:ext>
            </a:extLst>
          </p:cNvPr>
          <p:cNvSpPr txBox="1"/>
          <p:nvPr/>
        </p:nvSpPr>
        <p:spPr>
          <a:xfrm>
            <a:off x="530352" y="3255264"/>
            <a:ext cx="10823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proceso estocástico pretende simular la incertidumbre en la decisión del agente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8B3D4E-3EC4-8440-B3A8-7ADE125E22B7}"/>
              </a:ext>
            </a:extLst>
          </p:cNvPr>
          <p:cNvGrpSpPr/>
          <p:nvPr/>
        </p:nvGrpSpPr>
        <p:grpSpPr>
          <a:xfrm>
            <a:off x="987552" y="3932584"/>
            <a:ext cx="9930384" cy="2606328"/>
            <a:chOff x="987552" y="3932584"/>
            <a:chExt cx="9930384" cy="2606328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0A10A7D-69F6-9C47-ABB6-951AE77C996A}"/>
                </a:ext>
              </a:extLst>
            </p:cNvPr>
            <p:cNvSpPr/>
            <p:nvPr/>
          </p:nvSpPr>
          <p:spPr>
            <a:xfrm>
              <a:off x="987552" y="3932584"/>
              <a:ext cx="9930384" cy="2606328"/>
            </a:xfrm>
            <a:prstGeom prst="roundRect">
              <a:avLst/>
            </a:prstGeom>
            <a:solidFill>
              <a:srgbClr val="FF26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4AEA35-85CA-594F-ABA8-51A7199FC016}"/>
                </a:ext>
              </a:extLst>
            </p:cNvPr>
            <p:cNvSpPr txBox="1"/>
            <p:nvPr/>
          </p:nvSpPr>
          <p:spPr>
            <a:xfrm>
              <a:off x="1211580" y="3932584"/>
              <a:ext cx="90845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2000" b="1" dirty="0">
                  <a:solidFill>
                    <a:srgbClr val="FF2600"/>
                  </a:solidFill>
                </a:rPr>
                <a:t>Actualización  sincronizada</a:t>
              </a:r>
              <a:br>
                <a:rPr lang="en-CO" sz="2000" b="1" dirty="0">
                  <a:solidFill>
                    <a:srgbClr val="FF2600"/>
                  </a:solidFill>
                </a:rPr>
              </a:br>
              <a:r>
                <a:rPr lang="en-CO" sz="2000" dirty="0">
                  <a:solidFill>
                    <a:srgbClr val="FF2600"/>
                  </a:solidFill>
                </a:rPr>
                <a:t>Regla probabilistica local</a:t>
              </a:r>
              <a:endParaRPr lang="en-CO" sz="2000" b="1" dirty="0">
                <a:solidFill>
                  <a:srgbClr val="FF2600"/>
                </a:solidFill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A1FB6D7-96AD-4C44-9194-937432D3CBE7}"/>
                </a:ext>
              </a:extLst>
            </p:cNvPr>
            <p:cNvGrpSpPr/>
            <p:nvPr/>
          </p:nvGrpSpPr>
          <p:grpSpPr>
            <a:xfrm>
              <a:off x="2487168" y="5014702"/>
              <a:ext cx="7570231" cy="1221660"/>
              <a:chOff x="3386568" y="4913531"/>
              <a:chExt cx="7570231" cy="122166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4CBCEB4-07D1-824A-8F0F-60727567C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79308" y="4913531"/>
                <a:ext cx="2775204" cy="50025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4C91FFF-B2A2-684A-BC67-BDE44E456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1597" y="5634940"/>
                <a:ext cx="2775202" cy="500251"/>
              </a:xfrm>
              <a:prstGeom prst="rect">
                <a:avLst/>
              </a:prstGeom>
            </p:spPr>
          </p:pic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AC08E95-5D8B-4E4E-BFCA-E8A3A066C69F}"/>
                  </a:ext>
                </a:extLst>
              </p:cNvPr>
              <p:cNvCxnSpPr/>
              <p:nvPr/>
            </p:nvCxnSpPr>
            <p:spPr>
              <a:xfrm>
                <a:off x="5522976" y="5634940"/>
                <a:ext cx="18470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DD2E0C3-7460-B04F-92B4-9706200C5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1973" y="4913531"/>
                <a:ext cx="404959" cy="50024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FEEA28D-FD86-204A-A345-4F88A5AE2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6568" y="5634940"/>
                <a:ext cx="1095770" cy="500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9241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DE363A-14AC-5142-847B-033D05701121}"/>
              </a:ext>
            </a:extLst>
          </p:cNvPr>
          <p:cNvSpPr/>
          <p:nvPr/>
        </p:nvSpPr>
        <p:spPr>
          <a:xfrm>
            <a:off x="182880" y="164592"/>
            <a:ext cx="5193792" cy="950976"/>
          </a:xfrm>
          <a:prstGeom prst="round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18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E70-48CC-7C43-9657-8D375D14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72029-574C-9C46-8BD0-0B79668EDB1D}"/>
              </a:ext>
            </a:extLst>
          </p:cNvPr>
          <p:cNvSpPr txBox="1"/>
          <p:nvPr/>
        </p:nvSpPr>
        <p:spPr>
          <a:xfrm>
            <a:off x="333344" y="334821"/>
            <a:ext cx="4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A5A72A-69E8-8F4C-9243-2FFCD22CA0BD}"/>
              </a:ext>
            </a:extLst>
          </p:cNvPr>
          <p:cNvGrpSpPr/>
          <p:nvPr/>
        </p:nvGrpSpPr>
        <p:grpSpPr>
          <a:xfrm>
            <a:off x="5929421" y="164592"/>
            <a:ext cx="4605528" cy="1399984"/>
            <a:chOff x="987552" y="3932584"/>
            <a:chExt cx="9930384" cy="2606328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A06E009-2586-2C4D-A6ED-2B7BA5C8D499}"/>
                </a:ext>
              </a:extLst>
            </p:cNvPr>
            <p:cNvSpPr/>
            <p:nvPr/>
          </p:nvSpPr>
          <p:spPr>
            <a:xfrm>
              <a:off x="987552" y="3932584"/>
              <a:ext cx="9930384" cy="2606328"/>
            </a:xfrm>
            <a:prstGeom prst="roundRect">
              <a:avLst/>
            </a:prstGeom>
            <a:solidFill>
              <a:srgbClr val="FF26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6F4AA7-F49F-4740-8F48-B0456E587B77}"/>
                </a:ext>
              </a:extLst>
            </p:cNvPr>
            <p:cNvSpPr txBox="1"/>
            <p:nvPr/>
          </p:nvSpPr>
          <p:spPr>
            <a:xfrm>
              <a:off x="1211580" y="3932584"/>
              <a:ext cx="9084563" cy="97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1400" b="1" dirty="0">
                  <a:solidFill>
                    <a:srgbClr val="FF2600"/>
                  </a:solidFill>
                </a:rPr>
                <a:t>Actualización  sincronizada</a:t>
              </a:r>
              <a:br>
                <a:rPr lang="en-CO" sz="1400" b="1" dirty="0">
                  <a:solidFill>
                    <a:srgbClr val="FF2600"/>
                  </a:solidFill>
                </a:rPr>
              </a:br>
              <a:r>
                <a:rPr lang="en-CO" sz="1400" dirty="0">
                  <a:solidFill>
                    <a:srgbClr val="FF2600"/>
                  </a:solidFill>
                </a:rPr>
                <a:t>Regla probabilistica local</a:t>
              </a:r>
              <a:endParaRPr lang="en-CO" sz="1400" b="1" dirty="0">
                <a:solidFill>
                  <a:srgbClr val="FF2600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418002-0362-CC4D-BF84-E2A536944299}"/>
                </a:ext>
              </a:extLst>
            </p:cNvPr>
            <p:cNvGrpSpPr/>
            <p:nvPr/>
          </p:nvGrpSpPr>
          <p:grpSpPr>
            <a:xfrm>
              <a:off x="2487168" y="5014702"/>
              <a:ext cx="7570231" cy="1221660"/>
              <a:chOff x="3386568" y="4913531"/>
              <a:chExt cx="7570231" cy="122166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5ABBB97-40E4-5B4C-8CBE-F95931FF1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9308" y="4913531"/>
                <a:ext cx="2775204" cy="500251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503A1B2-88AF-FC47-B892-226347EE6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1597" y="5634940"/>
                <a:ext cx="2775202" cy="500251"/>
              </a:xfrm>
              <a:prstGeom prst="rect">
                <a:avLst/>
              </a:prstGeom>
            </p:spPr>
          </p:pic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1AE1642-DCB2-1848-BE73-153DCC3CB201}"/>
                  </a:ext>
                </a:extLst>
              </p:cNvPr>
              <p:cNvCxnSpPr/>
              <p:nvPr/>
            </p:nvCxnSpPr>
            <p:spPr>
              <a:xfrm>
                <a:off x="5522976" y="5634940"/>
                <a:ext cx="18470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C42C8B8-A802-3341-ADE1-7F65930B4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1973" y="4913531"/>
                <a:ext cx="404959" cy="50024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A48F05E-C2D1-E64A-A1EE-5713775FA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6568" y="5634940"/>
                <a:ext cx="1095770" cy="500243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501C5A-1240-1E49-AE00-134587FF08E7}"/>
              </a:ext>
            </a:extLst>
          </p:cNvPr>
          <p:cNvGrpSpPr/>
          <p:nvPr/>
        </p:nvGrpSpPr>
        <p:grpSpPr>
          <a:xfrm>
            <a:off x="822960" y="1564576"/>
            <a:ext cx="4864608" cy="2129600"/>
            <a:chOff x="822960" y="1564576"/>
            <a:chExt cx="4864608" cy="21296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8CB8E10-25F6-BD49-A4FB-ABA252CF4205}"/>
                </a:ext>
              </a:extLst>
            </p:cNvPr>
            <p:cNvSpPr/>
            <p:nvPr/>
          </p:nvSpPr>
          <p:spPr>
            <a:xfrm>
              <a:off x="822960" y="1564576"/>
              <a:ext cx="4864608" cy="2129600"/>
            </a:xfrm>
            <a:prstGeom prst="roundRect">
              <a:avLst/>
            </a:prstGeom>
            <a:solidFill>
              <a:srgbClr val="FF26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575130-0E9E-074C-AE45-9DBAC93866EB}"/>
                </a:ext>
              </a:extLst>
            </p:cNvPr>
            <p:cNvSpPr txBox="1"/>
            <p:nvPr/>
          </p:nvSpPr>
          <p:spPr>
            <a:xfrm>
              <a:off x="1545336" y="1807359"/>
              <a:ext cx="353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solidFill>
                    <a:srgbClr val="FF26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</a:t>
              </a:r>
              <a:r>
                <a:rPr lang="en-US" sz="2000" dirty="0">
                  <a:solidFill>
                    <a:srgbClr val="FF26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</a:t>
              </a:r>
              <a:r>
                <a:rPr lang="en-CO" sz="2000" dirty="0">
                  <a:solidFill>
                    <a:srgbClr val="FF26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lculamos la probabilidad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EA5498-3894-9645-A857-DEBA1147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45336" y="2400300"/>
              <a:ext cx="3530600" cy="10287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4B0E8A-DB56-2E46-B83D-F603251F4C27}"/>
              </a:ext>
            </a:extLst>
          </p:cNvPr>
          <p:cNvGrpSpPr/>
          <p:nvPr/>
        </p:nvGrpSpPr>
        <p:grpSpPr>
          <a:xfrm>
            <a:off x="8847699" y="1725063"/>
            <a:ext cx="3814863" cy="1568267"/>
            <a:chOff x="8847699" y="1725063"/>
            <a:chExt cx="3814863" cy="156826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ECC06D7-10E1-B946-A6FF-C0823BC66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47699" y="2315430"/>
              <a:ext cx="2857500" cy="9779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082F5A-B84C-2543-B451-1183454EACB7}"/>
                </a:ext>
              </a:extLst>
            </p:cNvPr>
            <p:cNvSpPr txBox="1"/>
            <p:nvPr/>
          </p:nvSpPr>
          <p:spPr>
            <a:xfrm>
              <a:off x="9476852" y="1725063"/>
              <a:ext cx="31857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solidFill>
                    <a:srgbClr val="FF26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Baño térmico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3E8B54-271B-4944-82FD-8ABE5ADB4BB7}"/>
              </a:ext>
            </a:extLst>
          </p:cNvPr>
          <p:cNvGrpSpPr/>
          <p:nvPr/>
        </p:nvGrpSpPr>
        <p:grpSpPr>
          <a:xfrm>
            <a:off x="6308562" y="2324762"/>
            <a:ext cx="1831385" cy="589888"/>
            <a:chOff x="6308562" y="2324762"/>
            <a:chExt cx="1831385" cy="589888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22790F-5E65-BC44-AC74-9E079580D975}"/>
                </a:ext>
              </a:extLst>
            </p:cNvPr>
            <p:cNvCxnSpPr/>
            <p:nvPr/>
          </p:nvCxnSpPr>
          <p:spPr>
            <a:xfrm flipH="1">
              <a:off x="6308562" y="2914650"/>
              <a:ext cx="183138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DBC395-EAFC-B748-8B3D-0571FECB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46100" y="2324762"/>
              <a:ext cx="1247014" cy="304614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7E50C9-F4AA-EC49-A7F7-3916D940FAC0}"/>
              </a:ext>
            </a:extLst>
          </p:cNvPr>
          <p:cNvSpPr txBox="1"/>
          <p:nvPr/>
        </p:nvSpPr>
        <p:spPr>
          <a:xfrm>
            <a:off x="1325880" y="4860789"/>
            <a:ext cx="340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 define el campo local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D733D8-C43B-5B40-A2B4-4E2164E4B45F}"/>
              </a:ext>
            </a:extLst>
          </p:cNvPr>
          <p:cNvGrpSpPr/>
          <p:nvPr/>
        </p:nvGrpSpPr>
        <p:grpSpPr>
          <a:xfrm>
            <a:off x="5376672" y="4187116"/>
            <a:ext cx="6144768" cy="1747456"/>
            <a:chOff x="310896" y="4791456"/>
            <a:chExt cx="6144768" cy="1747456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FC2B194E-BBE3-5649-9E7C-5D40B5871E4A}"/>
                </a:ext>
              </a:extLst>
            </p:cNvPr>
            <p:cNvSpPr/>
            <p:nvPr/>
          </p:nvSpPr>
          <p:spPr>
            <a:xfrm>
              <a:off x="310896" y="4791456"/>
              <a:ext cx="6144768" cy="1747456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98E2AAE-2FE7-794C-B5F5-630B8EE9F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3548" y="5086596"/>
              <a:ext cx="5523431" cy="1269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30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DE363A-14AC-5142-847B-033D05701121}"/>
              </a:ext>
            </a:extLst>
          </p:cNvPr>
          <p:cNvSpPr/>
          <p:nvPr/>
        </p:nvSpPr>
        <p:spPr>
          <a:xfrm>
            <a:off x="182880" y="164592"/>
            <a:ext cx="5193792" cy="950976"/>
          </a:xfrm>
          <a:prstGeom prst="round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19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E70-48CC-7C43-9657-8D375D14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72029-574C-9C46-8BD0-0B79668EDB1D}"/>
              </a:ext>
            </a:extLst>
          </p:cNvPr>
          <p:cNvSpPr txBox="1"/>
          <p:nvPr/>
        </p:nvSpPr>
        <p:spPr>
          <a:xfrm>
            <a:off x="340059" y="329687"/>
            <a:ext cx="4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A5A72A-69E8-8F4C-9243-2FFCD22CA0BD}"/>
              </a:ext>
            </a:extLst>
          </p:cNvPr>
          <p:cNvGrpSpPr/>
          <p:nvPr/>
        </p:nvGrpSpPr>
        <p:grpSpPr>
          <a:xfrm>
            <a:off x="5929421" y="164592"/>
            <a:ext cx="4605528" cy="1399984"/>
            <a:chOff x="987552" y="3932584"/>
            <a:chExt cx="9930384" cy="2606328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A06E009-2586-2C4D-A6ED-2B7BA5C8D499}"/>
                </a:ext>
              </a:extLst>
            </p:cNvPr>
            <p:cNvSpPr/>
            <p:nvPr/>
          </p:nvSpPr>
          <p:spPr>
            <a:xfrm>
              <a:off x="987552" y="3932584"/>
              <a:ext cx="9930384" cy="2606328"/>
            </a:xfrm>
            <a:prstGeom prst="roundRect">
              <a:avLst/>
            </a:prstGeom>
            <a:solidFill>
              <a:srgbClr val="FF26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6F4AA7-F49F-4740-8F48-B0456E587B77}"/>
                </a:ext>
              </a:extLst>
            </p:cNvPr>
            <p:cNvSpPr txBox="1"/>
            <p:nvPr/>
          </p:nvSpPr>
          <p:spPr>
            <a:xfrm>
              <a:off x="1211580" y="3932584"/>
              <a:ext cx="9084563" cy="97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1400" b="1" dirty="0">
                  <a:solidFill>
                    <a:srgbClr val="FF2600"/>
                  </a:solidFill>
                </a:rPr>
                <a:t>Actualización  sincronizada</a:t>
              </a:r>
              <a:br>
                <a:rPr lang="en-CO" sz="1400" b="1" dirty="0">
                  <a:solidFill>
                    <a:srgbClr val="FF2600"/>
                  </a:solidFill>
                </a:rPr>
              </a:br>
              <a:r>
                <a:rPr lang="en-CO" sz="1400" dirty="0">
                  <a:solidFill>
                    <a:srgbClr val="FF2600"/>
                  </a:solidFill>
                </a:rPr>
                <a:t>Regla probabilistica local</a:t>
              </a:r>
              <a:endParaRPr lang="en-CO" sz="1400" b="1" dirty="0">
                <a:solidFill>
                  <a:srgbClr val="FF2600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418002-0362-CC4D-BF84-E2A536944299}"/>
                </a:ext>
              </a:extLst>
            </p:cNvPr>
            <p:cNvGrpSpPr/>
            <p:nvPr/>
          </p:nvGrpSpPr>
          <p:grpSpPr>
            <a:xfrm>
              <a:off x="2487168" y="5014702"/>
              <a:ext cx="7570231" cy="1221660"/>
              <a:chOff x="3386568" y="4913531"/>
              <a:chExt cx="7570231" cy="122166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5ABBB97-40E4-5B4C-8CBE-F95931FF1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9308" y="4913531"/>
                <a:ext cx="2775204" cy="500251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503A1B2-88AF-FC47-B892-226347EE6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1597" y="5634940"/>
                <a:ext cx="2775202" cy="500251"/>
              </a:xfrm>
              <a:prstGeom prst="rect">
                <a:avLst/>
              </a:prstGeom>
            </p:spPr>
          </p:pic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1AE1642-DCB2-1848-BE73-153DCC3CB201}"/>
                  </a:ext>
                </a:extLst>
              </p:cNvPr>
              <p:cNvCxnSpPr/>
              <p:nvPr/>
            </p:nvCxnSpPr>
            <p:spPr>
              <a:xfrm>
                <a:off x="5522976" y="5634940"/>
                <a:ext cx="18470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C42C8B8-A802-3341-ADE1-7F65930B4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1973" y="4913531"/>
                <a:ext cx="404959" cy="50024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A48F05E-C2D1-E64A-A1EE-5713775FA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6568" y="5634940"/>
                <a:ext cx="1095770" cy="500243"/>
              </a:xfrm>
              <a:prstGeom prst="rect">
                <a:avLst/>
              </a:prstGeom>
            </p:spPr>
          </p:pic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7E50C9-F4AA-EC49-A7F7-3916D940FAC0}"/>
              </a:ext>
            </a:extLst>
          </p:cNvPr>
          <p:cNvSpPr txBox="1"/>
          <p:nvPr/>
        </p:nvSpPr>
        <p:spPr>
          <a:xfrm>
            <a:off x="1334377" y="1268647"/>
            <a:ext cx="340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 define el campo local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D733D8-C43B-5B40-A2B4-4E2164E4B45F}"/>
              </a:ext>
            </a:extLst>
          </p:cNvPr>
          <p:cNvGrpSpPr/>
          <p:nvPr/>
        </p:nvGrpSpPr>
        <p:grpSpPr>
          <a:xfrm>
            <a:off x="182880" y="1772938"/>
            <a:ext cx="6144768" cy="1747456"/>
            <a:chOff x="310896" y="4791456"/>
            <a:chExt cx="6144768" cy="1747456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FC2B194E-BBE3-5649-9E7C-5D40B5871E4A}"/>
                </a:ext>
              </a:extLst>
            </p:cNvPr>
            <p:cNvSpPr/>
            <p:nvPr/>
          </p:nvSpPr>
          <p:spPr>
            <a:xfrm>
              <a:off x="310896" y="4791456"/>
              <a:ext cx="6144768" cy="1747456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98E2AAE-2FE7-794C-B5F5-630B8EE9F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548" y="5086596"/>
              <a:ext cx="5523431" cy="1269754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994D0D4-11DB-8E41-8D2A-A9A48EE82CBF}"/>
              </a:ext>
            </a:extLst>
          </p:cNvPr>
          <p:cNvGrpSpPr/>
          <p:nvPr/>
        </p:nvGrpSpPr>
        <p:grpSpPr>
          <a:xfrm>
            <a:off x="548412" y="3901904"/>
            <a:ext cx="11643588" cy="646331"/>
            <a:chOff x="182880" y="3879314"/>
            <a:chExt cx="11643588" cy="646331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AA58991-72D9-914F-8CC5-93F2648D5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880" y="3879314"/>
              <a:ext cx="4381500" cy="596900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600C698-2D68-AC49-A452-E55DFC253615}"/>
                </a:ext>
              </a:extLst>
            </p:cNvPr>
            <p:cNvCxnSpPr/>
            <p:nvPr/>
          </p:nvCxnSpPr>
          <p:spPr>
            <a:xfrm>
              <a:off x="5138928" y="4177764"/>
              <a:ext cx="1316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D9C0FFE-0E8D-AD47-B30F-6B5990AC0E7C}"/>
                </a:ext>
              </a:extLst>
            </p:cNvPr>
            <p:cNvSpPr txBox="1"/>
            <p:nvPr/>
          </p:nvSpPr>
          <p:spPr>
            <a:xfrm>
              <a:off x="6785107" y="3879314"/>
              <a:ext cx="5041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Interacción</a:t>
              </a:r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dependiente</a:t>
              </a:r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del </a:t>
              </a:r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tiempo</a:t>
              </a:r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entre </a:t>
              </a:r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agentes</a:t>
              </a:r>
              <a:endPara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71E323F-8C3F-0A40-840F-F9F5879ED7F5}"/>
              </a:ext>
            </a:extLst>
          </p:cNvPr>
          <p:cNvGrpSpPr/>
          <p:nvPr/>
        </p:nvGrpSpPr>
        <p:grpSpPr>
          <a:xfrm>
            <a:off x="548412" y="4816748"/>
            <a:ext cx="11313279" cy="646331"/>
            <a:chOff x="232664" y="4835108"/>
            <a:chExt cx="11313279" cy="64633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DD8B36A-7B93-EC41-B1C4-EDAEA6B1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2664" y="4861540"/>
              <a:ext cx="2794000" cy="533400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C6A3A3-93FB-F54F-8444-CB855E135DBF}"/>
                </a:ext>
              </a:extLst>
            </p:cNvPr>
            <p:cNvCxnSpPr/>
            <p:nvPr/>
          </p:nvCxnSpPr>
          <p:spPr>
            <a:xfrm>
              <a:off x="5246529" y="5128240"/>
              <a:ext cx="1316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70F302D-A519-924A-AB8A-49779E4E207F}"/>
                </a:ext>
              </a:extLst>
            </p:cNvPr>
            <p:cNvSpPr txBox="1"/>
            <p:nvPr/>
          </p:nvSpPr>
          <p:spPr>
            <a:xfrm>
              <a:off x="6785107" y="4835108"/>
              <a:ext cx="4760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Campo </a:t>
              </a:r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externo</a:t>
              </a:r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que </a:t>
              </a:r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refleja</a:t>
              </a:r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el </a:t>
              </a:r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efecto</a:t>
              </a:r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del medio </a:t>
              </a:r>
              <a:r>
                <a:rPr lang="en-US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ambiente</a:t>
              </a:r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(inversion).</a:t>
              </a:r>
              <a:endPara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617BFA6-FDE3-0A42-893D-303842DEDA7C}"/>
              </a:ext>
            </a:extLst>
          </p:cNvPr>
          <p:cNvGrpSpPr/>
          <p:nvPr/>
        </p:nvGrpSpPr>
        <p:grpSpPr>
          <a:xfrm>
            <a:off x="602260" y="5741069"/>
            <a:ext cx="11037589" cy="465082"/>
            <a:chOff x="232664" y="5821252"/>
            <a:chExt cx="11037589" cy="46508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4ABA5A1-89D4-2E42-A1E7-7B60E41C54B9}"/>
                </a:ext>
              </a:extLst>
            </p:cNvPr>
            <p:cNvCxnSpPr/>
            <p:nvPr/>
          </p:nvCxnSpPr>
          <p:spPr>
            <a:xfrm>
              <a:off x="5138928" y="6108002"/>
              <a:ext cx="13167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AC27958-2C45-E54F-B093-9282156D39B2}"/>
                </a:ext>
              </a:extLst>
            </p:cNvPr>
            <p:cNvSpPr txBox="1"/>
            <p:nvPr/>
          </p:nvSpPr>
          <p:spPr>
            <a:xfrm>
              <a:off x="6701560" y="5917002"/>
              <a:ext cx="4568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Variables aleatorias unformes 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15D653-ABEB-4549-8BEE-D3F48E4FF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2664" y="5821252"/>
              <a:ext cx="4576822" cy="46508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371A6F-427A-FD4C-9678-645D675FF658}"/>
              </a:ext>
            </a:extLst>
          </p:cNvPr>
          <p:cNvGrpSpPr/>
          <p:nvPr/>
        </p:nvGrpSpPr>
        <p:grpSpPr>
          <a:xfrm>
            <a:off x="7845323" y="2214866"/>
            <a:ext cx="3291840" cy="884979"/>
            <a:chOff x="7845323" y="2214866"/>
            <a:chExt cx="3291840" cy="884979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7A2FBCC-640C-8E4D-95AA-A46A45456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39419" y="2214866"/>
              <a:ext cx="1231900" cy="4318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05FBB04-0B64-9444-9D05-FF82D137B62B}"/>
                </a:ext>
              </a:extLst>
            </p:cNvPr>
            <p:cNvSpPr txBox="1"/>
            <p:nvPr/>
          </p:nvSpPr>
          <p:spPr>
            <a:xfrm>
              <a:off x="7845323" y="2730513"/>
              <a:ext cx="329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/>
                <a:t>Constante en el sistema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51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5" y="4049668"/>
            <a:ext cx="3824469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5675018" y="4658046"/>
            <a:ext cx="287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5759355" y="1161980"/>
            <a:ext cx="60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Percolación (Incendios Forestales)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FEA96-0E14-E444-BBC0-D2C271E40B78}"/>
              </a:ext>
            </a:extLst>
          </p:cNvPr>
          <p:cNvSpPr txBox="1"/>
          <p:nvPr/>
        </p:nvSpPr>
        <p:spPr>
          <a:xfrm>
            <a:off x="384048" y="1161996"/>
            <a:ext cx="4224528" cy="461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Descripción del problema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E8DAA2-F567-674F-B3CE-6F6B22015450}"/>
              </a:ext>
            </a:extLst>
          </p:cNvPr>
          <p:cNvGrpSpPr/>
          <p:nvPr/>
        </p:nvGrpSpPr>
        <p:grpSpPr>
          <a:xfrm>
            <a:off x="218024" y="1149059"/>
            <a:ext cx="4466290" cy="2398898"/>
            <a:chOff x="41878" y="129607"/>
            <a:chExt cx="5105717" cy="26479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B697C3-CA0E-D345-B81B-52A8D7B86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78" y="1060991"/>
              <a:ext cx="5105717" cy="1716577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A3DBFA7-C205-A342-BBD9-E624CD216733}"/>
                </a:ext>
              </a:extLst>
            </p:cNvPr>
            <p:cNvSpPr/>
            <p:nvPr/>
          </p:nvSpPr>
          <p:spPr>
            <a:xfrm flipV="1">
              <a:off x="204686" y="129607"/>
              <a:ext cx="4829341" cy="566028"/>
            </a:xfrm>
            <a:prstGeom prst="roundRect">
              <a:avLst/>
            </a:prstGeom>
            <a:solidFill>
              <a:schemeClr val="bg1">
                <a:lumMod val="65000"/>
                <a:alpha val="9804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9A348B5-6C95-E042-8921-878CE64F2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306" y="1600329"/>
            <a:ext cx="3864908" cy="28986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E50E6F-88D7-2A4F-B303-6851759F2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9152" y="1898827"/>
            <a:ext cx="1923753" cy="1945614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FF5EC3-D9BD-AE49-8937-52CD432EF1DE}"/>
              </a:ext>
            </a:extLst>
          </p:cNvPr>
          <p:cNvSpPr/>
          <p:nvPr/>
        </p:nvSpPr>
        <p:spPr>
          <a:xfrm>
            <a:off x="5675018" y="1117502"/>
            <a:ext cx="5412680" cy="557266"/>
          </a:xfrm>
          <a:prstGeom prst="roundRect">
            <a:avLst/>
          </a:prstGeom>
          <a:solidFill>
            <a:srgbClr val="008F00">
              <a:alpha val="9804"/>
            </a:srgbClr>
          </a:solidFill>
          <a:ln>
            <a:solidFill>
              <a:srgbClr val="008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5655422" y="4616088"/>
            <a:ext cx="2216562" cy="545579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9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20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E70-48CC-7C43-9657-8D375D14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CDA21-5D0F-1347-992C-C5D51B020212}"/>
              </a:ext>
            </a:extLst>
          </p:cNvPr>
          <p:cNvSpPr txBox="1"/>
          <p:nvPr/>
        </p:nvSpPr>
        <p:spPr>
          <a:xfrm>
            <a:off x="2074048" y="3044279"/>
            <a:ext cx="8043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b="1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¿Cómo se calcula el precio?</a:t>
            </a:r>
          </a:p>
        </p:txBody>
      </p:sp>
    </p:spTree>
    <p:extLst>
      <p:ext uri="{BB962C8B-B14F-4D97-AF65-F5344CB8AC3E}">
        <p14:creationId xmlns:p14="http://schemas.microsoft.com/office/powerpoint/2010/main" val="1728450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DE363A-14AC-5142-847B-033D05701121}"/>
              </a:ext>
            </a:extLst>
          </p:cNvPr>
          <p:cNvSpPr/>
          <p:nvPr/>
        </p:nvSpPr>
        <p:spPr>
          <a:xfrm>
            <a:off x="182880" y="164592"/>
            <a:ext cx="5193792" cy="950976"/>
          </a:xfrm>
          <a:prstGeom prst="round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21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E70-48CC-7C43-9657-8D375D14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72029-574C-9C46-8BD0-0B79668EDB1D}"/>
              </a:ext>
            </a:extLst>
          </p:cNvPr>
          <p:cNvSpPr txBox="1"/>
          <p:nvPr/>
        </p:nvSpPr>
        <p:spPr>
          <a:xfrm>
            <a:off x="384048" y="316394"/>
            <a:ext cx="4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1439BE-4DC1-514C-8C21-98BEA1BDA261}"/>
              </a:ext>
            </a:extLst>
          </p:cNvPr>
          <p:cNvGrpSpPr/>
          <p:nvPr/>
        </p:nvGrpSpPr>
        <p:grpSpPr>
          <a:xfrm>
            <a:off x="1354926" y="3575917"/>
            <a:ext cx="10082096" cy="2863433"/>
            <a:chOff x="1354926" y="3575917"/>
            <a:chExt cx="10082096" cy="28634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81D4E1-7366-0942-9936-DD22E09E69C2}"/>
                </a:ext>
              </a:extLst>
            </p:cNvPr>
            <p:cNvSpPr txBox="1"/>
            <p:nvPr/>
          </p:nvSpPr>
          <p:spPr>
            <a:xfrm>
              <a:off x="1354926" y="4662437"/>
              <a:ext cx="3833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 donde: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AB9221-4A38-F946-A7E9-415CC0B38601}"/>
                </a:ext>
              </a:extLst>
            </p:cNvPr>
            <p:cNvGrpSpPr/>
            <p:nvPr/>
          </p:nvGrpSpPr>
          <p:grpSpPr>
            <a:xfrm>
              <a:off x="4613148" y="3575917"/>
              <a:ext cx="6823874" cy="2863433"/>
              <a:chOff x="530352" y="3858042"/>
              <a:chExt cx="6823874" cy="286343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25C7EF9-527F-FD4E-8C91-A504396178BC}"/>
                  </a:ext>
                </a:extLst>
              </p:cNvPr>
              <p:cNvSpPr/>
              <p:nvPr/>
            </p:nvSpPr>
            <p:spPr>
              <a:xfrm>
                <a:off x="530352" y="3858042"/>
                <a:ext cx="6473952" cy="2863433"/>
              </a:xfrm>
              <a:prstGeom prst="roundRect">
                <a:avLst/>
              </a:prstGeom>
              <a:solidFill>
                <a:srgbClr val="FF2600">
                  <a:alpha val="10000"/>
                </a:srgbClr>
              </a:solidFill>
              <a:ln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1CCAF8-05E2-FC4B-8366-E9C73AE7D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278" y="4665651"/>
                <a:ext cx="5969000" cy="14732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B49344-9A97-C649-B1AF-19D49AB412F0}"/>
                  </a:ext>
                </a:extLst>
              </p:cNvPr>
              <p:cNvSpPr txBox="1"/>
              <p:nvPr/>
            </p:nvSpPr>
            <p:spPr>
              <a:xfrm>
                <a:off x="1704250" y="4186530"/>
                <a:ext cx="5649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O" dirty="0">
                    <a:solidFill>
                      <a:srgbClr val="FF26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Promedio ponderado de los espines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5B8C10-D95F-3245-A73F-312CA0D247EB}"/>
              </a:ext>
            </a:extLst>
          </p:cNvPr>
          <p:cNvGrpSpPr/>
          <p:nvPr/>
        </p:nvGrpSpPr>
        <p:grpSpPr>
          <a:xfrm>
            <a:off x="838200" y="1208153"/>
            <a:ext cx="9809018" cy="1810512"/>
            <a:chOff x="838200" y="1208153"/>
            <a:chExt cx="9809018" cy="18105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A3089C-7A4B-BA4C-B217-578500B0EEC5}"/>
                </a:ext>
              </a:extLst>
            </p:cNvPr>
            <p:cNvSpPr txBox="1"/>
            <p:nvPr/>
          </p:nvSpPr>
          <p:spPr>
            <a:xfrm>
              <a:off x="838200" y="1929103"/>
              <a:ext cx="5330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Asumimos que la variación de indice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D7FF1D2-E691-CD49-9D6B-41C50BA9507F}"/>
                </a:ext>
              </a:extLst>
            </p:cNvPr>
            <p:cNvGrpSpPr/>
            <p:nvPr/>
          </p:nvGrpSpPr>
          <p:grpSpPr>
            <a:xfrm>
              <a:off x="6984448" y="1208153"/>
              <a:ext cx="3662770" cy="1810512"/>
              <a:chOff x="7424928" y="1371600"/>
              <a:chExt cx="3662770" cy="1810512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BF1F175-FEDD-F248-8A6B-804FBA46DCAA}"/>
                  </a:ext>
                </a:extLst>
              </p:cNvPr>
              <p:cNvSpPr/>
              <p:nvPr/>
            </p:nvSpPr>
            <p:spPr>
              <a:xfrm>
                <a:off x="7424928" y="1371600"/>
                <a:ext cx="3662770" cy="1810512"/>
              </a:xfrm>
              <a:prstGeom prst="roundRect">
                <a:avLst/>
              </a:prstGeom>
              <a:solidFill>
                <a:srgbClr val="FF2600">
                  <a:alpha val="10000"/>
                </a:srgbClr>
              </a:solidFill>
              <a:ln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0EF177E-4FE3-A74A-8D0F-8D11751A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3992" y="1767023"/>
                <a:ext cx="2387600" cy="977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082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DE363A-14AC-5142-847B-033D05701121}"/>
              </a:ext>
            </a:extLst>
          </p:cNvPr>
          <p:cNvSpPr/>
          <p:nvPr/>
        </p:nvSpPr>
        <p:spPr>
          <a:xfrm>
            <a:off x="357886" y="176471"/>
            <a:ext cx="5193792" cy="950976"/>
          </a:xfrm>
          <a:prstGeom prst="round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22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E70-48CC-7C43-9657-8D375D14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72029-574C-9C46-8BD0-0B79668EDB1D}"/>
              </a:ext>
            </a:extLst>
          </p:cNvPr>
          <p:cNvSpPr txBox="1"/>
          <p:nvPr/>
        </p:nvSpPr>
        <p:spPr>
          <a:xfrm>
            <a:off x="530352" y="316394"/>
            <a:ext cx="4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AB9221-4A38-F946-A7E9-415CC0B38601}"/>
              </a:ext>
            </a:extLst>
          </p:cNvPr>
          <p:cNvGrpSpPr/>
          <p:nvPr/>
        </p:nvGrpSpPr>
        <p:grpSpPr>
          <a:xfrm>
            <a:off x="311588" y="1548202"/>
            <a:ext cx="4927459" cy="2207118"/>
            <a:chOff x="530352" y="3858042"/>
            <a:chExt cx="6473952" cy="286343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25C7EF9-527F-FD4E-8C91-A504396178BC}"/>
                </a:ext>
              </a:extLst>
            </p:cNvPr>
            <p:cNvSpPr/>
            <p:nvPr/>
          </p:nvSpPr>
          <p:spPr>
            <a:xfrm>
              <a:off x="530352" y="3858042"/>
              <a:ext cx="6473952" cy="2863433"/>
            </a:xfrm>
            <a:prstGeom prst="roundRect">
              <a:avLst/>
            </a:prstGeom>
            <a:solidFill>
              <a:srgbClr val="FF26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1CCAF8-05E2-FC4B-8366-E9C73AE7D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278" y="4665651"/>
              <a:ext cx="5969000" cy="147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49344-9A97-C649-B1AF-19D49AB412F0}"/>
                </a:ext>
              </a:extLst>
            </p:cNvPr>
            <p:cNvSpPr txBox="1"/>
            <p:nvPr/>
          </p:nvSpPr>
          <p:spPr>
            <a:xfrm>
              <a:off x="1104302" y="4171512"/>
              <a:ext cx="564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solidFill>
                    <a:srgbClr val="FF26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Promedio ponderado de los espines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50664B-FF14-A84F-88B7-FD6D4EB65A67}"/>
              </a:ext>
            </a:extLst>
          </p:cNvPr>
          <p:cNvGrpSpPr/>
          <p:nvPr/>
        </p:nvGrpSpPr>
        <p:grpSpPr>
          <a:xfrm>
            <a:off x="292538" y="4442078"/>
            <a:ext cx="5442919" cy="533400"/>
            <a:chOff x="292538" y="4442078"/>
            <a:chExt cx="5442919" cy="5334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16607F-16FE-874A-8A89-3670E19C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538" y="4442078"/>
              <a:ext cx="1104900" cy="533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A1BBEA-2678-EF40-AC30-7A4244DC7B1C}"/>
                </a:ext>
              </a:extLst>
            </p:cNvPr>
            <p:cNvSpPr txBox="1"/>
            <p:nvPr/>
          </p:nvSpPr>
          <p:spPr>
            <a:xfrm>
              <a:off x="1501784" y="4471987"/>
              <a:ext cx="4233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Tamaño k-ésimo cluster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9BA0EC-7C8A-B342-922E-ED1DF9E3A740}"/>
              </a:ext>
            </a:extLst>
          </p:cNvPr>
          <p:cNvGrpSpPr/>
          <p:nvPr/>
        </p:nvGrpSpPr>
        <p:grpSpPr>
          <a:xfrm>
            <a:off x="5870448" y="901169"/>
            <a:ext cx="6138672" cy="469900"/>
            <a:chOff x="5870448" y="901169"/>
            <a:chExt cx="6138672" cy="4699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0A92DD9-3F0C-4B40-82AF-91A92B70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0448" y="901169"/>
              <a:ext cx="1130300" cy="4699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B66CF9-16F7-1B48-AB3A-C1C97D8197AE}"/>
                </a:ext>
              </a:extLst>
            </p:cNvPr>
            <p:cNvSpPr txBox="1"/>
            <p:nvPr/>
          </p:nvSpPr>
          <p:spPr>
            <a:xfrm>
              <a:off x="7638288" y="970959"/>
              <a:ext cx="4370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Numero de clusters en la malla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239E392-0B90-534B-A6BD-1B5D843FB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645" y="1596379"/>
            <a:ext cx="2743200" cy="274806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04D3B03-3A9C-9140-8234-1BF18516F9E7}"/>
              </a:ext>
            </a:extLst>
          </p:cNvPr>
          <p:cNvGrpSpPr/>
          <p:nvPr/>
        </p:nvGrpSpPr>
        <p:grpSpPr>
          <a:xfrm>
            <a:off x="6867398" y="5261621"/>
            <a:ext cx="5219446" cy="1121347"/>
            <a:chOff x="6867398" y="5261621"/>
            <a:chExt cx="5219446" cy="112134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DF45C3-CFA5-8142-BAA3-CF8D838AE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67398" y="5330253"/>
              <a:ext cx="266700" cy="4191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74ED60-C705-A34B-B2A7-976DA48BCE2B}"/>
                </a:ext>
              </a:extLst>
            </p:cNvPr>
            <p:cNvSpPr txBox="1"/>
            <p:nvPr/>
          </p:nvSpPr>
          <p:spPr>
            <a:xfrm>
              <a:off x="7560563" y="5261621"/>
              <a:ext cx="4526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Constante de normalización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8F142B8-BFE0-1848-96B2-686A56214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93024" y="5977626"/>
              <a:ext cx="1517435" cy="40534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62E3EB-E355-7E44-B833-5C5AFBB3EC31}"/>
              </a:ext>
            </a:extLst>
          </p:cNvPr>
          <p:cNvGrpSpPr/>
          <p:nvPr/>
        </p:nvGrpSpPr>
        <p:grpSpPr>
          <a:xfrm>
            <a:off x="4841748" y="3306236"/>
            <a:ext cx="3369332" cy="1732716"/>
            <a:chOff x="4841748" y="3306236"/>
            <a:chExt cx="3369332" cy="17327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5FA1BB-10EB-DC41-8F15-73A23C15D262}"/>
                </a:ext>
              </a:extLst>
            </p:cNvPr>
            <p:cNvGrpSpPr/>
            <p:nvPr/>
          </p:nvGrpSpPr>
          <p:grpSpPr>
            <a:xfrm>
              <a:off x="4882664" y="3306236"/>
              <a:ext cx="3328416" cy="1699884"/>
              <a:chOff x="4864608" y="3306236"/>
              <a:chExt cx="3328416" cy="169988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D596253-5FDC-1A40-B4CB-DFFBF6473815}"/>
                  </a:ext>
                </a:extLst>
              </p:cNvPr>
              <p:cNvCxnSpPr/>
              <p:nvPr/>
            </p:nvCxnSpPr>
            <p:spPr>
              <a:xfrm flipH="1">
                <a:off x="4864608" y="3968496"/>
                <a:ext cx="3328416" cy="1037624"/>
              </a:xfrm>
              <a:prstGeom prst="line">
                <a:avLst/>
              </a:prstGeom>
              <a:ln>
                <a:solidFill>
                  <a:srgbClr val="FF2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3850D5D-7D52-584E-B731-6A0F1F18820F}"/>
                  </a:ext>
                </a:extLst>
              </p:cNvPr>
              <p:cNvGrpSpPr/>
              <p:nvPr/>
            </p:nvGrpSpPr>
            <p:grpSpPr>
              <a:xfrm>
                <a:off x="4864608" y="3306236"/>
                <a:ext cx="3328416" cy="1699884"/>
                <a:chOff x="4864608" y="3306236"/>
                <a:chExt cx="3328416" cy="1699884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A7E26D7F-ED89-E240-B1F9-4652A469F9E5}"/>
                    </a:ext>
                  </a:extLst>
                </p:cNvPr>
                <p:cNvGrpSpPr/>
                <p:nvPr/>
              </p:nvGrpSpPr>
              <p:grpSpPr>
                <a:xfrm>
                  <a:off x="4864608" y="3306236"/>
                  <a:ext cx="3328416" cy="1699884"/>
                  <a:chOff x="4864608" y="3306236"/>
                  <a:chExt cx="3328416" cy="1699884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9FE21CAA-A559-724B-A5FA-CA2441F331AF}"/>
                      </a:ext>
                    </a:extLst>
                  </p:cNvPr>
                  <p:cNvSpPr/>
                  <p:nvPr/>
                </p:nvSpPr>
                <p:spPr>
                  <a:xfrm>
                    <a:off x="7638288" y="3306236"/>
                    <a:ext cx="554736" cy="662260"/>
                  </a:xfrm>
                  <a:prstGeom prst="rect">
                    <a:avLst/>
                  </a:prstGeom>
                  <a:solidFill>
                    <a:schemeClr val="accent1">
                      <a:alpha val="0"/>
                    </a:schemeClr>
                  </a:solidFill>
                  <a:ln w="44450">
                    <a:solidFill>
                      <a:srgbClr val="FF2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O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905B973-A3D2-7540-B745-DC1F7A244C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864608" y="3306236"/>
                    <a:ext cx="2773680" cy="1699884"/>
                  </a:xfrm>
                  <a:prstGeom prst="line">
                    <a:avLst/>
                  </a:prstGeom>
                  <a:ln>
                    <a:solidFill>
                      <a:srgbClr val="FF26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7B643BF5-A15E-8141-9925-BC0E8A8F3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864608" y="3306236"/>
                    <a:ext cx="3328416" cy="1699884"/>
                  </a:xfrm>
                  <a:prstGeom prst="line">
                    <a:avLst/>
                  </a:prstGeom>
                  <a:ln>
                    <a:solidFill>
                      <a:srgbClr val="FF26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80CC360-3CAE-8144-AF78-296F893E4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64608" y="3968496"/>
                  <a:ext cx="2773680" cy="1037624"/>
                </a:xfrm>
                <a:prstGeom prst="line">
                  <a:avLst/>
                </a:prstGeom>
                <a:ln>
                  <a:solidFill>
                    <a:srgbClr val="FF2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AC5512-36BF-5146-A4A3-D015DAC376D0}"/>
                </a:ext>
              </a:extLst>
            </p:cNvPr>
            <p:cNvSpPr/>
            <p:nvPr/>
          </p:nvSpPr>
          <p:spPr>
            <a:xfrm>
              <a:off x="4841748" y="4993233"/>
              <a:ext cx="45719" cy="45719"/>
            </a:xfrm>
            <a:prstGeom prst="ellipse">
              <a:avLst/>
            </a:prstGeom>
            <a:solidFill>
              <a:srgbClr val="FF2600"/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499E55-8E45-6E42-AE57-24C4F1D1DBD1}"/>
              </a:ext>
            </a:extLst>
          </p:cNvPr>
          <p:cNvGrpSpPr/>
          <p:nvPr/>
        </p:nvGrpSpPr>
        <p:grpSpPr>
          <a:xfrm>
            <a:off x="2133967" y="5185977"/>
            <a:ext cx="3605094" cy="1257300"/>
            <a:chOff x="2133967" y="5185977"/>
            <a:chExt cx="3605094" cy="12573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D6589BF-EFF3-3848-A2B4-9A7F1DCA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3967" y="5185977"/>
              <a:ext cx="1282700" cy="1257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584EF2-AB9A-D04A-B388-60E64CC1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43132" y="5588764"/>
              <a:ext cx="1895929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4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DE363A-14AC-5142-847B-033D05701121}"/>
              </a:ext>
            </a:extLst>
          </p:cNvPr>
          <p:cNvSpPr/>
          <p:nvPr/>
        </p:nvSpPr>
        <p:spPr>
          <a:xfrm>
            <a:off x="329184" y="170004"/>
            <a:ext cx="5193792" cy="950976"/>
          </a:xfrm>
          <a:prstGeom prst="roundRect">
            <a:avLst/>
          </a:prstGeom>
          <a:solidFill>
            <a:srgbClr val="FF2600">
              <a:alpha val="10000"/>
            </a:srgbClr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4BBFB-B6DB-814F-9008-81F6F724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23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E70-48CC-7C43-9657-8D375D14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72029-574C-9C46-8BD0-0B79668EDB1D}"/>
              </a:ext>
            </a:extLst>
          </p:cNvPr>
          <p:cNvSpPr txBox="1"/>
          <p:nvPr/>
        </p:nvSpPr>
        <p:spPr>
          <a:xfrm>
            <a:off x="530352" y="316394"/>
            <a:ext cx="499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E1A86-6805-A242-AED9-76C7FD5C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1764030"/>
            <a:ext cx="50927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9ABBC-4C77-B845-9E35-DBA61B6ED018}"/>
              </a:ext>
            </a:extLst>
          </p:cNvPr>
          <p:cNvSpPr txBox="1"/>
          <p:nvPr/>
        </p:nvSpPr>
        <p:spPr>
          <a:xfrm>
            <a:off x="6729984" y="2040225"/>
            <a:ext cx="419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Considerando un método de Euler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437247-E875-6542-BBEE-6A9F7D051E90}"/>
              </a:ext>
            </a:extLst>
          </p:cNvPr>
          <p:cNvCxnSpPr/>
          <p:nvPr/>
        </p:nvCxnSpPr>
        <p:spPr>
          <a:xfrm>
            <a:off x="6096000" y="2716530"/>
            <a:ext cx="0" cy="97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AD281F-99E9-974F-9D97-21BF823AE771}"/>
              </a:ext>
            </a:extLst>
          </p:cNvPr>
          <p:cNvGrpSpPr/>
          <p:nvPr/>
        </p:nvGrpSpPr>
        <p:grpSpPr>
          <a:xfrm>
            <a:off x="3255264" y="5466238"/>
            <a:ext cx="5815584" cy="1166307"/>
            <a:chOff x="3255264" y="5466238"/>
            <a:chExt cx="5815584" cy="1166307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C5672A1-B440-6542-9FEA-1203E7082144}"/>
                </a:ext>
              </a:extLst>
            </p:cNvPr>
            <p:cNvSpPr/>
            <p:nvPr/>
          </p:nvSpPr>
          <p:spPr>
            <a:xfrm>
              <a:off x="3255264" y="5466238"/>
              <a:ext cx="5815584" cy="1166307"/>
            </a:xfrm>
            <a:prstGeom prst="roundRect">
              <a:avLst/>
            </a:prstGeom>
            <a:solidFill>
              <a:srgbClr val="FF2600">
                <a:alpha val="10000"/>
              </a:srgbClr>
            </a:solidFill>
            <a:ln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B723F-BA68-0444-A285-B07F21CBC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000" y="5801362"/>
              <a:ext cx="5080000" cy="4699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11E7C-72A4-954C-889B-E0BDB0D3C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24" y="4141471"/>
            <a:ext cx="6197600" cy="469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F37380-97BC-6C4C-94A8-3DF75732FB23}"/>
              </a:ext>
            </a:extLst>
          </p:cNvPr>
          <p:cNvGrpSpPr/>
          <p:nvPr/>
        </p:nvGrpSpPr>
        <p:grpSpPr>
          <a:xfrm>
            <a:off x="7726753" y="4022478"/>
            <a:ext cx="3332070" cy="707886"/>
            <a:chOff x="7726753" y="4022478"/>
            <a:chExt cx="3332070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F5FC3D-9AA7-5E41-9003-5F82A20A89D5}"/>
                </a:ext>
              </a:extLst>
            </p:cNvPr>
            <p:cNvSpPr txBox="1"/>
            <p:nvPr/>
          </p:nvSpPr>
          <p:spPr>
            <a:xfrm>
              <a:off x="7726753" y="4022478"/>
              <a:ext cx="1551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Elección </a:t>
              </a:r>
              <a:b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arbitraria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B242889-EEE0-C648-BAB2-34D2F704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4605" y="4203593"/>
              <a:ext cx="1344218" cy="345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19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6" y="4049668"/>
            <a:ext cx="3463816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24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6657320" y="4044167"/>
            <a:ext cx="18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6733638" y="1161980"/>
            <a:ext cx="507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</a:rPr>
              <a:t>2. Percolación (Incendios Forestales)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B60751-7630-FD44-A8DA-DDB4D2B76BBE}"/>
              </a:ext>
            </a:extLst>
          </p:cNvPr>
          <p:cNvGrpSpPr/>
          <p:nvPr/>
        </p:nvGrpSpPr>
        <p:grpSpPr>
          <a:xfrm>
            <a:off x="209862" y="1133777"/>
            <a:ext cx="5105717" cy="2613600"/>
            <a:chOff x="209862" y="1133778"/>
            <a:chExt cx="5105717" cy="2612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FEA96-0E14-E444-BBC0-D2C271E40B78}"/>
                </a:ext>
              </a:extLst>
            </p:cNvPr>
            <p:cNvSpPr txBox="1"/>
            <p:nvPr/>
          </p:nvSpPr>
          <p:spPr>
            <a:xfrm>
              <a:off x="384048" y="1161980"/>
              <a:ext cx="4224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/>
                <a:t>1. Descripción del problema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8DAA2-F567-674F-B3CE-6F6B22015450}"/>
                </a:ext>
              </a:extLst>
            </p:cNvPr>
            <p:cNvGrpSpPr/>
            <p:nvPr/>
          </p:nvGrpSpPr>
          <p:grpSpPr>
            <a:xfrm>
              <a:off x="209862" y="1133778"/>
              <a:ext cx="5105717" cy="2612065"/>
              <a:chOff x="209862" y="1133778"/>
              <a:chExt cx="5105717" cy="26120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5B697C3-CA0E-D345-B81B-52A8D7B8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20000"/>
              </a:blip>
              <a:stretch>
                <a:fillRect/>
              </a:stretch>
            </p:blipFill>
            <p:spPr>
              <a:xfrm>
                <a:off x="209862" y="2029266"/>
                <a:ext cx="5105717" cy="1716577"/>
              </a:xfrm>
              <a:prstGeom prst="rect">
                <a:avLst/>
              </a:prstGeom>
            </p:spPr>
          </p:pic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3DBFA7-C205-A342-BBD9-E624CD216733}"/>
                  </a:ext>
                </a:extLst>
              </p:cNvPr>
              <p:cNvSpPr/>
              <p:nvPr/>
            </p:nvSpPr>
            <p:spPr>
              <a:xfrm>
                <a:off x="323366" y="1133778"/>
                <a:ext cx="3753960" cy="557266"/>
              </a:xfrm>
              <a:prstGeom prst="roundRect">
                <a:avLst/>
              </a:prstGeom>
              <a:solidFill>
                <a:schemeClr val="bg1">
                  <a:lumMod val="65000"/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O" dirty="0">
                  <a:solidFill>
                    <a:srgbClr val="0432FF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F18617-AB09-E743-8F3A-A722FE56538B}"/>
              </a:ext>
            </a:extLst>
          </p:cNvPr>
          <p:cNvGrpSpPr/>
          <p:nvPr/>
        </p:nvGrpSpPr>
        <p:grpSpPr>
          <a:xfrm>
            <a:off x="5146784" y="1117502"/>
            <a:ext cx="6335682" cy="2980562"/>
            <a:chOff x="5146784" y="1117502"/>
            <a:chExt cx="6335682" cy="29805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A348B5-6C95-E042-8921-878CE64F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5146784" y="1500202"/>
              <a:ext cx="3463816" cy="259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E50E6F-88D7-2A4F-B303-6851759F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8849152" y="1898827"/>
              <a:ext cx="1923753" cy="1945614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FF5EC3-D9BD-AE49-8937-52CD432EF1DE}"/>
                </a:ext>
              </a:extLst>
            </p:cNvPr>
            <p:cNvSpPr/>
            <p:nvPr/>
          </p:nvSpPr>
          <p:spPr>
            <a:xfrm>
              <a:off x="6616295" y="1117502"/>
              <a:ext cx="4866171" cy="557266"/>
            </a:xfrm>
            <a:prstGeom prst="roundRect">
              <a:avLst/>
            </a:prstGeom>
            <a:solidFill>
              <a:srgbClr val="008F00">
                <a:alpha val="9804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6616295" y="4024023"/>
            <a:ext cx="1994305" cy="557266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9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9DDD22-DBB6-F44A-A084-AB2F9528728C}"/>
              </a:ext>
            </a:extLst>
          </p:cNvPr>
          <p:cNvSpPr/>
          <p:nvPr/>
        </p:nvSpPr>
        <p:spPr>
          <a:xfrm>
            <a:off x="443345" y="304391"/>
            <a:ext cx="3165764" cy="900954"/>
          </a:xfrm>
          <a:prstGeom prst="roundRect">
            <a:avLst/>
          </a:prstGeom>
          <a:solidFill>
            <a:srgbClr val="9437FF">
              <a:alpha val="10000"/>
            </a:srgbClr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25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26032-9733-D846-9EC2-F593B2FB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C48A70-36DA-7B4E-80C8-4825D8C2FEF0}"/>
              </a:ext>
            </a:extLst>
          </p:cNvPr>
          <p:cNvSpPr txBox="1"/>
          <p:nvPr/>
        </p:nvSpPr>
        <p:spPr>
          <a:xfrm>
            <a:off x="665018" y="443346"/>
            <a:ext cx="588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9437FF"/>
                </a:solidFill>
              </a:rPr>
              <a:t>4. </a:t>
            </a:r>
            <a:r>
              <a:rPr lang="en-CO" sz="32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BE828-5765-5349-BA7F-5AEB5D255313}"/>
              </a:ext>
            </a:extLst>
          </p:cNvPr>
          <p:cNvSpPr txBox="1"/>
          <p:nvPr/>
        </p:nvSpPr>
        <p:spPr>
          <a:xfrm>
            <a:off x="443345" y="2022764"/>
            <a:ext cx="4017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</a:t>
            </a: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El mercado se considera abierto</a:t>
            </a:r>
            <a:b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CO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numero de Agentes cambia dinámicamente</a:t>
            </a:r>
            <a:b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C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CO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Distribución de ley de potencias</a:t>
            </a:r>
            <a:b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del tamaño del cluster</a:t>
            </a:r>
          </a:p>
          <a:p>
            <a:endParaRPr lang="en-CO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B9D27A-84E7-0242-A0DB-CB2AF4CD6869}"/>
              </a:ext>
            </a:extLst>
          </p:cNvPr>
          <p:cNvGrpSpPr/>
          <p:nvPr/>
        </p:nvGrpSpPr>
        <p:grpSpPr>
          <a:xfrm>
            <a:off x="817418" y="4987636"/>
            <a:ext cx="3172691" cy="886691"/>
            <a:chOff x="817418" y="4987636"/>
            <a:chExt cx="3172691" cy="88669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947BF59-2972-514E-A2C4-493D60E0269A}"/>
                </a:ext>
              </a:extLst>
            </p:cNvPr>
            <p:cNvSpPr/>
            <p:nvPr/>
          </p:nvSpPr>
          <p:spPr>
            <a:xfrm>
              <a:off x="817418" y="4987636"/>
              <a:ext cx="3172691" cy="886691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5B9458-3BBA-8048-8EA0-6A881DDCE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3109" y="5148507"/>
              <a:ext cx="2286000" cy="533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927546-2BAF-7346-AD0E-A5478AF6C425}"/>
              </a:ext>
            </a:extLst>
          </p:cNvPr>
          <p:cNvGrpSpPr/>
          <p:nvPr/>
        </p:nvGrpSpPr>
        <p:grpSpPr>
          <a:xfrm>
            <a:off x="5160241" y="5484091"/>
            <a:ext cx="6958367" cy="401782"/>
            <a:chOff x="5160241" y="5484091"/>
            <a:chExt cx="6958367" cy="4017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992861-543C-674B-A0DC-D83747A5C818}"/>
                </a:ext>
              </a:extLst>
            </p:cNvPr>
            <p:cNvSpPr txBox="1"/>
            <p:nvPr/>
          </p:nvSpPr>
          <p:spPr>
            <a:xfrm>
              <a:off x="5836826" y="5516541"/>
              <a:ext cx="6281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Definido como los inversores activos dentro del cluster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DFB2EB6-387B-FC4E-9DCB-D41C74DAD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0241" y="5484091"/>
              <a:ext cx="303380" cy="36933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4E634-2669-A049-85D8-48DEF09FF2FF}"/>
              </a:ext>
            </a:extLst>
          </p:cNvPr>
          <p:cNvGrpSpPr/>
          <p:nvPr/>
        </p:nvGrpSpPr>
        <p:grpSpPr>
          <a:xfrm>
            <a:off x="4682837" y="378891"/>
            <a:ext cx="6844145" cy="4797970"/>
            <a:chOff x="4682837" y="378891"/>
            <a:chExt cx="6844145" cy="47979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874556-502E-4C48-A4D7-00F2044B6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2837" y="614098"/>
              <a:ext cx="6844145" cy="45627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21C99C-2BED-CB46-875D-D122C4F9D048}"/>
                </a:ext>
              </a:extLst>
            </p:cNvPr>
            <p:cNvCxnSpPr/>
            <p:nvPr/>
          </p:nvCxnSpPr>
          <p:spPr>
            <a:xfrm flipH="1" flipV="1">
              <a:off x="6096000" y="1292780"/>
              <a:ext cx="1729563" cy="3125743"/>
            </a:xfrm>
            <a:prstGeom prst="line">
              <a:avLst/>
            </a:prstGeom>
            <a:ln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4158B63-3032-6148-A943-D3DC9922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2524" y="378891"/>
              <a:ext cx="2022166" cy="31110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802BB28-F9D3-F943-97AA-4E246A1A9458}"/>
              </a:ext>
            </a:extLst>
          </p:cNvPr>
          <p:cNvSpPr/>
          <p:nvPr/>
        </p:nvSpPr>
        <p:spPr>
          <a:xfrm>
            <a:off x="693659" y="1476208"/>
            <a:ext cx="659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O" b="1" dirty="0">
                <a:solidFill>
                  <a:srgbClr val="9437FF"/>
                </a:solidFill>
              </a:rPr>
              <a:t>Consideraciones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69608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9DDD22-DBB6-F44A-A084-AB2F9528728C}"/>
              </a:ext>
            </a:extLst>
          </p:cNvPr>
          <p:cNvSpPr/>
          <p:nvPr/>
        </p:nvSpPr>
        <p:spPr>
          <a:xfrm>
            <a:off x="443345" y="304391"/>
            <a:ext cx="3165764" cy="900954"/>
          </a:xfrm>
          <a:prstGeom prst="roundRect">
            <a:avLst/>
          </a:prstGeom>
          <a:solidFill>
            <a:srgbClr val="9437FF">
              <a:alpha val="10000"/>
            </a:srgbClr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26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26032-9733-D846-9EC2-F593B2FB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C48A70-36DA-7B4E-80C8-4825D8C2FEF0}"/>
              </a:ext>
            </a:extLst>
          </p:cNvPr>
          <p:cNvSpPr txBox="1"/>
          <p:nvPr/>
        </p:nvSpPr>
        <p:spPr>
          <a:xfrm>
            <a:off x="665018" y="443346"/>
            <a:ext cx="588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Resultados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B9D27A-84E7-0242-A0DB-CB2AF4CD6869}"/>
              </a:ext>
            </a:extLst>
          </p:cNvPr>
          <p:cNvGrpSpPr/>
          <p:nvPr/>
        </p:nvGrpSpPr>
        <p:grpSpPr>
          <a:xfrm>
            <a:off x="1064422" y="5516541"/>
            <a:ext cx="3172691" cy="886691"/>
            <a:chOff x="817418" y="4987636"/>
            <a:chExt cx="3172691" cy="88669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947BF59-2972-514E-A2C4-493D60E0269A}"/>
                </a:ext>
              </a:extLst>
            </p:cNvPr>
            <p:cNvSpPr/>
            <p:nvPr/>
          </p:nvSpPr>
          <p:spPr>
            <a:xfrm>
              <a:off x="817418" y="4987636"/>
              <a:ext cx="3172691" cy="886691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5B9458-3BBA-8048-8EA0-6A881DDCE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3109" y="5148507"/>
              <a:ext cx="2286000" cy="533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4E634-2669-A049-85D8-48DEF09FF2FF}"/>
              </a:ext>
            </a:extLst>
          </p:cNvPr>
          <p:cNvGrpSpPr/>
          <p:nvPr/>
        </p:nvGrpSpPr>
        <p:grpSpPr>
          <a:xfrm>
            <a:off x="262488" y="1350984"/>
            <a:ext cx="5201133" cy="3812756"/>
            <a:chOff x="4682837" y="378891"/>
            <a:chExt cx="6844145" cy="47979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874556-502E-4C48-A4D7-00F2044B6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2837" y="614098"/>
              <a:ext cx="6844145" cy="4562763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21C99C-2BED-CB46-875D-D122C4F9D048}"/>
                </a:ext>
              </a:extLst>
            </p:cNvPr>
            <p:cNvCxnSpPr/>
            <p:nvPr/>
          </p:nvCxnSpPr>
          <p:spPr>
            <a:xfrm flipH="1" flipV="1">
              <a:off x="6096000" y="1292780"/>
              <a:ext cx="1729563" cy="3125743"/>
            </a:xfrm>
            <a:prstGeom prst="line">
              <a:avLst/>
            </a:prstGeom>
            <a:ln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4158B63-3032-6148-A943-D3DC9922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524" y="378891"/>
              <a:ext cx="2022166" cy="31110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8A676D-F25F-B740-A428-6DC32C306B76}"/>
              </a:ext>
            </a:extLst>
          </p:cNvPr>
          <p:cNvSpPr txBox="1"/>
          <p:nvPr/>
        </p:nvSpPr>
        <p:spPr>
          <a:xfrm>
            <a:off x="5463621" y="916604"/>
            <a:ext cx="6004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jeraquía en los clusters es importante, los inversores tiene diferentes poderes comerciales en el grupo</a:t>
            </a:r>
          </a:p>
          <a:p>
            <a:pPr marL="342900" indent="-342900" algn="just">
              <a:buAutoNum type="arabicPeriod"/>
            </a:pPr>
            <a:endParaRPr lang="en-C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rabicPeriod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</a:t>
            </a: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Personas con mayor fuente de información son  pocas pero  pertenecen a grupos más grandes.</a:t>
            </a:r>
          </a:p>
          <a:p>
            <a:pPr marL="342900" indent="-342900">
              <a:buAutoNum type="arabicPeriod"/>
            </a:pPr>
            <a:endParaRPr lang="en-CO" dirty="0"/>
          </a:p>
          <a:p>
            <a:pPr marL="342900" indent="-342900" algn="just">
              <a:buAutoNum type="arabicPeriod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inversores ocasionales son muchos más y están distribuidos en muchos grupos pequeños</a:t>
            </a:r>
          </a:p>
          <a:p>
            <a:pPr marL="342900" indent="-342900">
              <a:buAutoNum type="arabicPeriod"/>
            </a:pPr>
            <a:endParaRPr lang="en-CO" dirty="0"/>
          </a:p>
          <a:p>
            <a:pPr marL="342900" indent="-342900" algn="just">
              <a:buAutoNum type="arabicPeriod"/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evidencia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el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poder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negociación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las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diferentes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células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Dinámica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inversores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C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249C2-1188-5448-86AC-ADB4DBCD5E23}"/>
              </a:ext>
            </a:extLst>
          </p:cNvPr>
          <p:cNvSpPr txBox="1"/>
          <p:nvPr/>
        </p:nvSpPr>
        <p:spPr>
          <a:xfrm>
            <a:off x="7027718" y="176139"/>
            <a:ext cx="316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b="1" dirty="0">
                <a:solidFill>
                  <a:srgbClr val="9437FF"/>
                </a:solidFill>
              </a:rPr>
              <a:t>Consecuencias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2036B3-7B78-5B48-A1BF-DA813B1C638E}"/>
              </a:ext>
            </a:extLst>
          </p:cNvPr>
          <p:cNvGrpSpPr/>
          <p:nvPr/>
        </p:nvGrpSpPr>
        <p:grpSpPr>
          <a:xfrm>
            <a:off x="6323411" y="4810046"/>
            <a:ext cx="4574378" cy="1871815"/>
            <a:chOff x="6553200" y="4816164"/>
            <a:chExt cx="4175054" cy="1491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1C57F0-8536-3844-A29F-34EA4236C37A}"/>
                </a:ext>
              </a:extLst>
            </p:cNvPr>
            <p:cNvGrpSpPr/>
            <p:nvPr/>
          </p:nvGrpSpPr>
          <p:grpSpPr>
            <a:xfrm>
              <a:off x="6553200" y="4816164"/>
              <a:ext cx="4175054" cy="1100093"/>
              <a:chOff x="310896" y="4791456"/>
              <a:chExt cx="6144768" cy="1747456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F8D0662-0494-E54D-A494-5365EE7573BE}"/>
                  </a:ext>
                </a:extLst>
              </p:cNvPr>
              <p:cNvSpPr/>
              <p:nvPr/>
            </p:nvSpPr>
            <p:spPr>
              <a:xfrm>
                <a:off x="310896" y="4791456"/>
                <a:ext cx="6144768" cy="1747456"/>
              </a:xfrm>
              <a:prstGeom prst="round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1B42C4-1E86-064E-ACC0-6C0A417E8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548" y="5086596"/>
                <a:ext cx="5523431" cy="1269754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588E94-E170-4A43-8C21-7FE3DD7EABAE}"/>
                </a:ext>
              </a:extLst>
            </p:cNvPr>
            <p:cNvSpPr txBox="1"/>
            <p:nvPr/>
          </p:nvSpPr>
          <p:spPr>
            <a:xfrm>
              <a:off x="7538864" y="5937832"/>
              <a:ext cx="244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solidFill>
                    <a:srgbClr val="FF26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Interacción local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23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27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26032-9733-D846-9EC2-F593B2FB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FAA1C9-318A-044B-8497-ED2859671C6D}"/>
              </a:ext>
            </a:extLst>
          </p:cNvPr>
          <p:cNvGrpSpPr/>
          <p:nvPr/>
        </p:nvGrpSpPr>
        <p:grpSpPr>
          <a:xfrm>
            <a:off x="443345" y="304391"/>
            <a:ext cx="6109855" cy="900954"/>
            <a:chOff x="443345" y="304391"/>
            <a:chExt cx="6109855" cy="9009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19DDD22-DBB6-F44A-A084-AB2F9528728C}"/>
                </a:ext>
              </a:extLst>
            </p:cNvPr>
            <p:cNvSpPr/>
            <p:nvPr/>
          </p:nvSpPr>
          <p:spPr>
            <a:xfrm>
              <a:off x="443345" y="304391"/>
              <a:ext cx="3165764" cy="900954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C48A70-36DA-7B4E-80C8-4825D8C2FEF0}"/>
                </a:ext>
              </a:extLst>
            </p:cNvPr>
            <p:cNvSpPr txBox="1"/>
            <p:nvPr/>
          </p:nvSpPr>
          <p:spPr>
            <a:xfrm>
              <a:off x="665018" y="443346"/>
              <a:ext cx="5888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3200" dirty="0">
                  <a:solidFill>
                    <a:srgbClr val="9437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4. Resultados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994E768-11A7-1A40-80C1-8C70B834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D9397-306C-164F-BF86-BA2AD12F70BF}"/>
              </a:ext>
            </a:extLst>
          </p:cNvPr>
          <p:cNvSpPr txBox="1"/>
          <p:nvPr/>
        </p:nvSpPr>
        <p:spPr>
          <a:xfrm>
            <a:off x="5169600" y="443346"/>
            <a:ext cx="4313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b="1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Limitación computacional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BD42BD-499A-AC47-BACC-16DF7F5A8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709" y="613087"/>
            <a:ext cx="1890303" cy="18903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CF1589-C6CF-5949-8AE3-E88082DC88A3}"/>
              </a:ext>
            </a:extLst>
          </p:cNvPr>
          <p:cNvSpPr txBox="1"/>
          <p:nvPr/>
        </p:nvSpPr>
        <p:spPr>
          <a:xfrm>
            <a:off x="1463650" y="1989797"/>
            <a:ext cx="508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Sistema de baja resolución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7CC8BF-3752-5D47-836A-6F7B89E2974A}"/>
              </a:ext>
            </a:extLst>
          </p:cNvPr>
          <p:cNvGrpSpPr/>
          <p:nvPr/>
        </p:nvGrpSpPr>
        <p:grpSpPr>
          <a:xfrm>
            <a:off x="5444778" y="1195621"/>
            <a:ext cx="2966346" cy="1097969"/>
            <a:chOff x="5444778" y="1195621"/>
            <a:chExt cx="2966346" cy="109796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5A5081-C535-F447-96D9-4086BD33F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3155" y="1195621"/>
              <a:ext cx="1097969" cy="109796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CAD09C9-45E8-9B4C-B050-53CA101BD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4778" y="1500627"/>
              <a:ext cx="1535584" cy="41043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32FEBA-BDF9-AF48-A4DA-CDAD186DA8A9}"/>
              </a:ext>
            </a:extLst>
          </p:cNvPr>
          <p:cNvGrpSpPr/>
          <p:nvPr/>
        </p:nvGrpSpPr>
        <p:grpSpPr>
          <a:xfrm>
            <a:off x="6553200" y="2511060"/>
            <a:ext cx="4500915" cy="496169"/>
            <a:chOff x="6553200" y="2511060"/>
            <a:chExt cx="4500915" cy="49616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AB392F9-D6D7-4F4F-AA4D-2721E2F7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3200" y="2511060"/>
              <a:ext cx="1214250" cy="322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5AC7D6-5A87-0D40-91E0-41F2ACF3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11709" y="2685081"/>
              <a:ext cx="1542406" cy="32214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298543-0E34-D442-BDBE-DEFA7B759B89}"/>
              </a:ext>
            </a:extLst>
          </p:cNvPr>
          <p:cNvGrpSpPr/>
          <p:nvPr/>
        </p:nvGrpSpPr>
        <p:grpSpPr>
          <a:xfrm>
            <a:off x="0" y="2697597"/>
            <a:ext cx="3609109" cy="2788803"/>
            <a:chOff x="0" y="2697597"/>
            <a:chExt cx="3609109" cy="278880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E6DCEA2-D5C5-0E43-BD2F-CBC4C2814743}"/>
                </a:ext>
              </a:extLst>
            </p:cNvPr>
            <p:cNvCxnSpPr/>
            <p:nvPr/>
          </p:nvCxnSpPr>
          <p:spPr>
            <a:xfrm flipH="1" flipV="1">
              <a:off x="1224366" y="3429000"/>
              <a:ext cx="2384743" cy="2057400"/>
            </a:xfrm>
            <a:prstGeom prst="straightConnector1">
              <a:avLst/>
            </a:prstGeom>
            <a:ln>
              <a:solidFill>
                <a:srgbClr val="FF26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6675DE-6C91-0D44-B4DA-8911020A18B0}"/>
                </a:ext>
              </a:extLst>
            </p:cNvPr>
            <p:cNvSpPr txBox="1"/>
            <p:nvPr/>
          </p:nvSpPr>
          <p:spPr>
            <a:xfrm>
              <a:off x="0" y="2697597"/>
              <a:ext cx="2014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/>
                <a:t>No se identifican los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8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28</a:t>
            </a:fld>
            <a:endParaRPr lang="en-C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5604B-6D18-1D48-9036-8CD00B0C6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BC332-199D-3244-ADF5-FBD947BEB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1478" y="2292350"/>
            <a:ext cx="12192000" cy="4064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8A42E5-288A-5048-9B95-2EA7977B5C61}"/>
              </a:ext>
            </a:extLst>
          </p:cNvPr>
          <p:cNvGrpSpPr/>
          <p:nvPr/>
        </p:nvGrpSpPr>
        <p:grpSpPr>
          <a:xfrm>
            <a:off x="443345" y="304391"/>
            <a:ext cx="6109855" cy="900954"/>
            <a:chOff x="443345" y="304391"/>
            <a:chExt cx="6109855" cy="90095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17E927-1AC9-7E46-BF8F-32A001989A1E}"/>
                </a:ext>
              </a:extLst>
            </p:cNvPr>
            <p:cNvSpPr/>
            <p:nvPr/>
          </p:nvSpPr>
          <p:spPr>
            <a:xfrm>
              <a:off x="443345" y="304391"/>
              <a:ext cx="3165764" cy="900954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931BD7-A4F8-4B4C-A936-3817C5C9206A}"/>
                </a:ext>
              </a:extLst>
            </p:cNvPr>
            <p:cNvSpPr txBox="1"/>
            <p:nvPr/>
          </p:nvSpPr>
          <p:spPr>
            <a:xfrm>
              <a:off x="665018" y="443346"/>
              <a:ext cx="5888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3200" dirty="0">
                  <a:solidFill>
                    <a:srgbClr val="9437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4. Resultados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9E5757-831E-0F45-ABB9-24602B965D5D}"/>
              </a:ext>
            </a:extLst>
          </p:cNvPr>
          <p:cNvSpPr txBox="1"/>
          <p:nvPr/>
        </p:nvSpPr>
        <p:spPr>
          <a:xfrm>
            <a:off x="4062669" y="518186"/>
            <a:ext cx="542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b="1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 poco de mejor resolución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E15692-18D9-6849-9F09-9D23DCBDAEAC}"/>
              </a:ext>
            </a:extLst>
          </p:cNvPr>
          <p:cNvGrpSpPr/>
          <p:nvPr/>
        </p:nvGrpSpPr>
        <p:grpSpPr>
          <a:xfrm>
            <a:off x="8371796" y="1181342"/>
            <a:ext cx="3618726" cy="269224"/>
            <a:chOff x="4095337" y="1700581"/>
            <a:chExt cx="4515263" cy="344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034299-DBEA-1744-B475-CAE67C7B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5342" y="1700581"/>
              <a:ext cx="1835258" cy="3441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A01A3F-91DF-1E40-B1D3-6577668DE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5337" y="1700582"/>
              <a:ext cx="1248995" cy="3441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DA267A-360E-8541-A4B7-10190471D567}"/>
              </a:ext>
            </a:extLst>
          </p:cNvPr>
          <p:cNvGrpSpPr/>
          <p:nvPr/>
        </p:nvGrpSpPr>
        <p:grpSpPr>
          <a:xfrm>
            <a:off x="4167752" y="5517397"/>
            <a:ext cx="3856495" cy="1217932"/>
            <a:chOff x="4167752" y="5517397"/>
            <a:chExt cx="3856495" cy="12179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E774F1-B56E-D342-B9B8-090E9DF50758}"/>
                </a:ext>
              </a:extLst>
            </p:cNvPr>
            <p:cNvSpPr txBox="1"/>
            <p:nvPr/>
          </p:nvSpPr>
          <p:spPr>
            <a:xfrm>
              <a:off x="4167752" y="6365997"/>
              <a:ext cx="3856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</a:t>
              </a: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 grandes grupos el precio baja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059936D-9E6C-FF4C-9315-9265BA968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1315" y="5517397"/>
              <a:ext cx="1270861" cy="761462"/>
            </a:xfrm>
            <a:prstGeom prst="straightConnector1">
              <a:avLst/>
            </a:prstGeom>
            <a:ln>
              <a:solidFill>
                <a:srgbClr val="FF2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B8E5B2-8B6E-D947-BB02-0EC5C6488D39}"/>
              </a:ext>
            </a:extLst>
          </p:cNvPr>
          <p:cNvGrpSpPr/>
          <p:nvPr/>
        </p:nvGrpSpPr>
        <p:grpSpPr>
          <a:xfrm>
            <a:off x="2433234" y="1704814"/>
            <a:ext cx="5098942" cy="1999281"/>
            <a:chOff x="2433234" y="1704814"/>
            <a:chExt cx="5098942" cy="19992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F24558-894A-904D-B0CC-9660D671BD29}"/>
                </a:ext>
              </a:extLst>
            </p:cNvPr>
            <p:cNvSpPr txBox="1"/>
            <p:nvPr/>
          </p:nvSpPr>
          <p:spPr>
            <a:xfrm>
              <a:off x="2433234" y="1704814"/>
              <a:ext cx="509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Conformación de grandes grupos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9991563-9039-1F41-A43A-6788FA73B53E}"/>
                </a:ext>
              </a:extLst>
            </p:cNvPr>
            <p:cNvCxnSpPr/>
            <p:nvPr/>
          </p:nvCxnSpPr>
          <p:spPr>
            <a:xfrm flipH="1">
              <a:off x="3409627" y="2292350"/>
              <a:ext cx="542441" cy="1411745"/>
            </a:xfrm>
            <a:prstGeom prst="straightConnector1">
              <a:avLst/>
            </a:prstGeom>
            <a:ln>
              <a:solidFill>
                <a:srgbClr val="FF2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D33CBD-5AA5-D44D-94BE-C619DEA7C1D2}"/>
              </a:ext>
            </a:extLst>
          </p:cNvPr>
          <p:cNvGrpSpPr/>
          <p:nvPr/>
        </p:nvGrpSpPr>
        <p:grpSpPr>
          <a:xfrm>
            <a:off x="8610600" y="1889480"/>
            <a:ext cx="3379922" cy="1365164"/>
            <a:chOff x="8610600" y="1889480"/>
            <a:chExt cx="3379922" cy="13651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614893-E7BC-BC4C-B5B5-CF58DB5A74BC}"/>
                </a:ext>
              </a:extLst>
            </p:cNvPr>
            <p:cNvSpPr txBox="1"/>
            <p:nvPr/>
          </p:nvSpPr>
          <p:spPr>
            <a:xfrm>
              <a:off x="8610600" y="1889480"/>
              <a:ext cx="3379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Subida de precio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84CA826-5BA9-464D-857F-911E0F9F18B8}"/>
                </a:ext>
              </a:extLst>
            </p:cNvPr>
            <p:cNvCxnSpPr/>
            <p:nvPr/>
          </p:nvCxnSpPr>
          <p:spPr>
            <a:xfrm>
              <a:off x="9758766" y="2408326"/>
              <a:ext cx="0" cy="846318"/>
            </a:xfrm>
            <a:prstGeom prst="straightConnector1">
              <a:avLst/>
            </a:prstGeom>
            <a:ln>
              <a:solidFill>
                <a:srgbClr val="FF2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9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29</a:t>
            </a:fld>
            <a:endParaRPr lang="en-C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5604B-6D18-1D48-9036-8CD00B0C6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8A42E5-288A-5048-9B95-2EA7977B5C61}"/>
              </a:ext>
            </a:extLst>
          </p:cNvPr>
          <p:cNvGrpSpPr/>
          <p:nvPr/>
        </p:nvGrpSpPr>
        <p:grpSpPr>
          <a:xfrm>
            <a:off x="443345" y="304391"/>
            <a:ext cx="6109855" cy="900954"/>
            <a:chOff x="443345" y="304391"/>
            <a:chExt cx="6109855" cy="90095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17E927-1AC9-7E46-BF8F-32A001989A1E}"/>
                </a:ext>
              </a:extLst>
            </p:cNvPr>
            <p:cNvSpPr/>
            <p:nvPr/>
          </p:nvSpPr>
          <p:spPr>
            <a:xfrm>
              <a:off x="443345" y="304391"/>
              <a:ext cx="3165764" cy="900954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931BD7-A4F8-4B4C-A936-3817C5C9206A}"/>
                </a:ext>
              </a:extLst>
            </p:cNvPr>
            <p:cNvSpPr txBox="1"/>
            <p:nvPr/>
          </p:nvSpPr>
          <p:spPr>
            <a:xfrm>
              <a:off x="665018" y="443346"/>
              <a:ext cx="5888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3200" dirty="0">
                  <a:solidFill>
                    <a:srgbClr val="9437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4. Resultados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9E5757-831E-0F45-ABB9-24602B965D5D}"/>
              </a:ext>
            </a:extLst>
          </p:cNvPr>
          <p:cNvSpPr txBox="1"/>
          <p:nvPr/>
        </p:nvSpPr>
        <p:spPr>
          <a:xfrm>
            <a:off x="4062669" y="518186"/>
            <a:ext cx="542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b="1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</a:t>
            </a:r>
            <a:r>
              <a:rPr lang="en-US" sz="2400" b="1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CO" sz="2400" b="1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mejor alcanzada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E4FB8-2E68-3A49-9B2C-77684D46C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68" y="2275814"/>
            <a:ext cx="11353800" cy="4064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CF09965-E543-614C-8ECF-F05DA1322F82}"/>
              </a:ext>
            </a:extLst>
          </p:cNvPr>
          <p:cNvGrpSpPr/>
          <p:nvPr/>
        </p:nvGrpSpPr>
        <p:grpSpPr>
          <a:xfrm>
            <a:off x="7377022" y="1253429"/>
            <a:ext cx="3976778" cy="295945"/>
            <a:chOff x="7591156" y="1205345"/>
            <a:chExt cx="3976778" cy="2959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91A371-24BA-2546-9052-7648AA70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1156" y="1205345"/>
              <a:ext cx="1320369" cy="2959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F260B0-F949-604C-806F-0A4675AB6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89561" y="1205345"/>
              <a:ext cx="1578373" cy="295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53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5" y="4049668"/>
            <a:ext cx="3824469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3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5675018" y="4658046"/>
            <a:ext cx="287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5759355" y="1161980"/>
            <a:ext cx="60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Percolación (Incendios Forestales)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FEA96-0E14-E444-BBC0-D2C271E40B78}"/>
              </a:ext>
            </a:extLst>
          </p:cNvPr>
          <p:cNvSpPr txBox="1"/>
          <p:nvPr/>
        </p:nvSpPr>
        <p:spPr>
          <a:xfrm>
            <a:off x="384048" y="1161996"/>
            <a:ext cx="4224528" cy="461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Descripción del problema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697C3-CA0E-D345-B81B-52A8D7B86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24" y="1992839"/>
            <a:ext cx="4466290" cy="1555118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A3DBFA7-C205-A342-BBD9-E624CD216733}"/>
              </a:ext>
            </a:extLst>
          </p:cNvPr>
          <p:cNvSpPr/>
          <p:nvPr/>
        </p:nvSpPr>
        <p:spPr>
          <a:xfrm flipV="1">
            <a:off x="360442" y="1149059"/>
            <a:ext cx="4224527" cy="512788"/>
          </a:xfrm>
          <a:prstGeom prst="roundRect">
            <a:avLst/>
          </a:prstGeom>
          <a:solidFill>
            <a:schemeClr val="bg1">
              <a:lumMod val="65000"/>
              <a:alpha val="9804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A348B5-6C95-E042-8921-878CE64F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669306" y="1600329"/>
            <a:ext cx="3864908" cy="28986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E50E6F-88D7-2A4F-B303-6851759F2AA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8849152" y="1898827"/>
            <a:ext cx="1923753" cy="1945614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FF5EC3-D9BD-AE49-8937-52CD432EF1DE}"/>
              </a:ext>
            </a:extLst>
          </p:cNvPr>
          <p:cNvSpPr/>
          <p:nvPr/>
        </p:nvSpPr>
        <p:spPr>
          <a:xfrm>
            <a:off x="5675018" y="1117502"/>
            <a:ext cx="5412680" cy="557266"/>
          </a:xfrm>
          <a:prstGeom prst="roundRect">
            <a:avLst/>
          </a:prstGeom>
          <a:solidFill>
            <a:srgbClr val="008F00">
              <a:alpha val="9804"/>
            </a:srgbClr>
          </a:solidFill>
          <a:ln>
            <a:solidFill>
              <a:srgbClr val="008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5655422" y="4616088"/>
            <a:ext cx="2216562" cy="545579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64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30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40FD9-07A4-5C4D-BD0C-55561726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ECC0C3-FA37-F445-9A25-C52CB5317395}"/>
              </a:ext>
            </a:extLst>
          </p:cNvPr>
          <p:cNvGrpSpPr/>
          <p:nvPr/>
        </p:nvGrpSpPr>
        <p:grpSpPr>
          <a:xfrm>
            <a:off x="443345" y="304391"/>
            <a:ext cx="6109855" cy="900954"/>
            <a:chOff x="443345" y="304391"/>
            <a:chExt cx="6109855" cy="9009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B9DE29-E23E-7648-86EB-D2D16BDA39AB}"/>
                </a:ext>
              </a:extLst>
            </p:cNvPr>
            <p:cNvSpPr/>
            <p:nvPr/>
          </p:nvSpPr>
          <p:spPr>
            <a:xfrm>
              <a:off x="443345" y="304391"/>
              <a:ext cx="3165764" cy="900954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BBACEE-6970-F341-B8A0-6E68EE3D2FDF}"/>
                </a:ext>
              </a:extLst>
            </p:cNvPr>
            <p:cNvSpPr txBox="1"/>
            <p:nvPr/>
          </p:nvSpPr>
          <p:spPr>
            <a:xfrm>
              <a:off x="665018" y="443346"/>
              <a:ext cx="5888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3200" dirty="0">
                  <a:solidFill>
                    <a:srgbClr val="9437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4. Resultados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A9598A-C259-ED4E-850D-3E631948B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24" y="800106"/>
            <a:ext cx="16032787" cy="57388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D927F2-7B51-F94A-97D4-34AD51DA8E68}"/>
              </a:ext>
            </a:extLst>
          </p:cNvPr>
          <p:cNvSpPr txBox="1"/>
          <p:nvPr/>
        </p:nvSpPr>
        <p:spPr>
          <a:xfrm>
            <a:off x="944457" y="1966537"/>
            <a:ext cx="51515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O" dirty="0"/>
              <a:t>Durante una jornada normal de “negociación ” la orientación de los espines se distribuyen uniformemente sobre varios clusters</a:t>
            </a:r>
          </a:p>
          <a:p>
            <a:pPr marL="342900" indent="-342900">
              <a:buAutoNum type="arabicPeriod"/>
            </a:pPr>
            <a:endParaRPr lang="en-CO" dirty="0"/>
          </a:p>
          <a:p>
            <a:pPr marL="342900" indent="-342900">
              <a:buAutoNum type="arabicPeriod"/>
            </a:pPr>
            <a:r>
              <a:rPr lang="en-CO" dirty="0"/>
              <a:t>Cuando se conforman grandes grupos es diferente</a:t>
            </a:r>
          </a:p>
          <a:p>
            <a:pPr marL="342900" indent="-342900">
              <a:buAutoNum type="arabicPeriod"/>
            </a:pPr>
            <a:endParaRPr lang="en-CO" dirty="0"/>
          </a:p>
          <a:p>
            <a:pPr marL="342900" indent="-342900">
              <a:buAutoNum type="arabicPeriod"/>
            </a:pPr>
            <a:r>
              <a:rPr lang="en-US" dirty="0"/>
              <a:t>L</a:t>
            </a:r>
            <a:r>
              <a:rPr lang="en-CO" dirty="0"/>
              <a:t>os clusters grandes determinan la dinámica del precio</a:t>
            </a:r>
          </a:p>
          <a:p>
            <a:pPr marL="342900" indent="-342900">
              <a:buAutoNum type="arabicPeriod"/>
            </a:pPr>
            <a:endParaRPr lang="en-CO" dirty="0"/>
          </a:p>
          <a:p>
            <a:pPr marL="342900" indent="-342900">
              <a:buAutoNum type="arabicPeriod"/>
            </a:pPr>
            <a:r>
              <a:rPr lang="en-CO" dirty="0"/>
              <a:t>Particularidad del modelo, burbujas (grandes grupos), cambio repentinos de precio </a:t>
            </a:r>
          </a:p>
          <a:p>
            <a:pPr marL="342900" indent="-342900">
              <a:buAutoNum type="arabicPeriod"/>
            </a:pPr>
            <a:endParaRPr lang="en-CO" dirty="0"/>
          </a:p>
          <a:p>
            <a:endParaRPr lang="en-CO" dirty="0"/>
          </a:p>
          <a:p>
            <a:pPr marL="342900" indent="-342900">
              <a:buAutoNum type="arabicPeriod"/>
            </a:pPr>
            <a:endParaRPr lang="en-CO" dirty="0"/>
          </a:p>
          <a:p>
            <a:pPr marL="342900" indent="-342900">
              <a:buAutoNum type="arabicPeriod"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1980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31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40FD9-07A4-5C4D-BD0C-55561726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ECC0C3-FA37-F445-9A25-C52CB5317395}"/>
              </a:ext>
            </a:extLst>
          </p:cNvPr>
          <p:cNvGrpSpPr/>
          <p:nvPr/>
        </p:nvGrpSpPr>
        <p:grpSpPr>
          <a:xfrm>
            <a:off x="443345" y="304391"/>
            <a:ext cx="6109855" cy="900954"/>
            <a:chOff x="443345" y="304391"/>
            <a:chExt cx="6109855" cy="9009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B9DE29-E23E-7648-86EB-D2D16BDA39AB}"/>
                </a:ext>
              </a:extLst>
            </p:cNvPr>
            <p:cNvSpPr/>
            <p:nvPr/>
          </p:nvSpPr>
          <p:spPr>
            <a:xfrm>
              <a:off x="443345" y="304391"/>
              <a:ext cx="3165764" cy="900954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BBACEE-6970-F341-B8A0-6E68EE3D2FDF}"/>
                </a:ext>
              </a:extLst>
            </p:cNvPr>
            <p:cNvSpPr txBox="1"/>
            <p:nvPr/>
          </p:nvSpPr>
          <p:spPr>
            <a:xfrm>
              <a:off x="665018" y="443346"/>
              <a:ext cx="5888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3200" dirty="0">
                  <a:solidFill>
                    <a:srgbClr val="9437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4. Resultados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3D62EAF-E89E-764A-89BA-23D1636BAE96}"/>
              </a:ext>
            </a:extLst>
          </p:cNvPr>
          <p:cNvSpPr txBox="1"/>
          <p:nvPr/>
        </p:nvSpPr>
        <p:spPr>
          <a:xfrm>
            <a:off x="443345" y="1720312"/>
            <a:ext cx="7144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Correlaciones temporales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67CED6-9C02-834C-9A73-7EE315F0385D}"/>
              </a:ext>
            </a:extLst>
          </p:cNvPr>
          <p:cNvGrpSpPr/>
          <p:nvPr/>
        </p:nvGrpSpPr>
        <p:grpSpPr>
          <a:xfrm>
            <a:off x="4448014" y="1766478"/>
            <a:ext cx="6462793" cy="369332"/>
            <a:chOff x="4448014" y="1766478"/>
            <a:chExt cx="646279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991BEA-E7DB-E14B-AA66-7B69FA44F9E7}"/>
                </a:ext>
              </a:extLst>
            </p:cNvPr>
            <p:cNvSpPr txBox="1"/>
            <p:nvPr/>
          </p:nvSpPr>
          <p:spPr>
            <a:xfrm>
              <a:off x="5904855" y="1766478"/>
              <a:ext cx="5005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Verificamos la función de autocorrelación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32E79F-D881-0640-852E-DB5C5F4A5824}"/>
                </a:ext>
              </a:extLst>
            </p:cNvPr>
            <p:cNvCxnSpPr/>
            <p:nvPr/>
          </p:nvCxnSpPr>
          <p:spPr>
            <a:xfrm>
              <a:off x="4448014" y="1951144"/>
              <a:ext cx="976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3EB6C1-CCF7-3D4C-AAA6-A9BC55E0D5D1}"/>
              </a:ext>
            </a:extLst>
          </p:cNvPr>
          <p:cNvGrpSpPr/>
          <p:nvPr/>
        </p:nvGrpSpPr>
        <p:grpSpPr>
          <a:xfrm>
            <a:off x="3252061" y="2440306"/>
            <a:ext cx="5687878" cy="2030277"/>
            <a:chOff x="3223647" y="2820692"/>
            <a:chExt cx="5687878" cy="2030277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AEB21BB-DB22-C245-BA11-FD3E7242296A}"/>
                </a:ext>
              </a:extLst>
            </p:cNvPr>
            <p:cNvSpPr/>
            <p:nvPr/>
          </p:nvSpPr>
          <p:spPr>
            <a:xfrm>
              <a:off x="3223647" y="2820692"/>
              <a:ext cx="5687878" cy="2030277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02C207-9247-844F-AF5C-A7D08E5B0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2700" y="3149707"/>
              <a:ext cx="4546600" cy="13335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44D622-19C8-B84A-8CB2-77293B4744CA}"/>
              </a:ext>
            </a:extLst>
          </p:cNvPr>
          <p:cNvGrpSpPr/>
          <p:nvPr/>
        </p:nvGrpSpPr>
        <p:grpSpPr>
          <a:xfrm>
            <a:off x="665018" y="5161043"/>
            <a:ext cx="6402209" cy="384938"/>
            <a:chOff x="665018" y="5161043"/>
            <a:chExt cx="6402209" cy="3849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159830-DE01-7D46-895C-3BCE072C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018" y="5161043"/>
              <a:ext cx="330200" cy="3175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17D62-EF8B-F44A-A2B9-6AD607A9B294}"/>
                </a:ext>
              </a:extLst>
            </p:cNvPr>
            <p:cNvSpPr txBox="1"/>
            <p:nvPr/>
          </p:nvSpPr>
          <p:spPr>
            <a:xfrm>
              <a:off x="1317356" y="5176649"/>
              <a:ext cx="5749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Longitud de la serie de tiempo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61C9C2-727E-3549-8B90-43C5C9A5E866}"/>
              </a:ext>
            </a:extLst>
          </p:cNvPr>
          <p:cNvGrpSpPr/>
          <p:nvPr/>
        </p:nvGrpSpPr>
        <p:grpSpPr>
          <a:xfrm>
            <a:off x="636605" y="5863547"/>
            <a:ext cx="4299605" cy="369332"/>
            <a:chOff x="636605" y="5863547"/>
            <a:chExt cx="4299605" cy="36933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7F3D99-BCC0-B245-AE01-FF516298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605" y="5946613"/>
              <a:ext cx="228600" cy="2032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D9C72-7279-E148-9A9A-A08A0E58679E}"/>
                </a:ext>
              </a:extLst>
            </p:cNvPr>
            <p:cNvSpPr txBox="1"/>
            <p:nvPr/>
          </p:nvSpPr>
          <p:spPr>
            <a:xfrm>
              <a:off x="1317356" y="5863547"/>
              <a:ext cx="3618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Tiempo de retardo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6BFFCA-E2F5-2C42-920E-088C59241C21}"/>
              </a:ext>
            </a:extLst>
          </p:cNvPr>
          <p:cNvGrpSpPr/>
          <p:nvPr/>
        </p:nvGrpSpPr>
        <p:grpSpPr>
          <a:xfrm>
            <a:off x="5816600" y="5361315"/>
            <a:ext cx="4467816" cy="469900"/>
            <a:chOff x="5816600" y="5361315"/>
            <a:chExt cx="4467816" cy="4699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7F0506-93A0-5949-A9A2-8FA436B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6600" y="5361315"/>
              <a:ext cx="736600" cy="4699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D8CB46-5557-684C-AC88-99AA02D6A366}"/>
                </a:ext>
              </a:extLst>
            </p:cNvPr>
            <p:cNvSpPr txBox="1"/>
            <p:nvPr/>
          </p:nvSpPr>
          <p:spPr>
            <a:xfrm>
              <a:off x="6936783" y="5411599"/>
              <a:ext cx="334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Variable normalizada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3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32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40FD9-07A4-5C4D-BD0C-55561726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ECC0C3-FA37-F445-9A25-C52CB5317395}"/>
              </a:ext>
            </a:extLst>
          </p:cNvPr>
          <p:cNvGrpSpPr/>
          <p:nvPr/>
        </p:nvGrpSpPr>
        <p:grpSpPr>
          <a:xfrm>
            <a:off x="443345" y="304391"/>
            <a:ext cx="6109855" cy="900954"/>
            <a:chOff x="443345" y="304391"/>
            <a:chExt cx="6109855" cy="9009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B9DE29-E23E-7648-86EB-D2D16BDA39AB}"/>
                </a:ext>
              </a:extLst>
            </p:cNvPr>
            <p:cNvSpPr/>
            <p:nvPr/>
          </p:nvSpPr>
          <p:spPr>
            <a:xfrm>
              <a:off x="443345" y="304391"/>
              <a:ext cx="3165764" cy="900954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BBACEE-6970-F341-B8A0-6E68EE3D2FDF}"/>
                </a:ext>
              </a:extLst>
            </p:cNvPr>
            <p:cNvSpPr txBox="1"/>
            <p:nvPr/>
          </p:nvSpPr>
          <p:spPr>
            <a:xfrm>
              <a:off x="665018" y="443346"/>
              <a:ext cx="58881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3200" dirty="0">
                  <a:solidFill>
                    <a:srgbClr val="9437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4. Resultados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3D62EAF-E89E-764A-89BA-23D1636BAE96}"/>
              </a:ext>
            </a:extLst>
          </p:cNvPr>
          <p:cNvSpPr txBox="1"/>
          <p:nvPr/>
        </p:nvSpPr>
        <p:spPr>
          <a:xfrm>
            <a:off x="443345" y="1720312"/>
            <a:ext cx="7144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Correlaciones temporales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67CED6-9C02-834C-9A73-7EE315F0385D}"/>
              </a:ext>
            </a:extLst>
          </p:cNvPr>
          <p:cNvGrpSpPr/>
          <p:nvPr/>
        </p:nvGrpSpPr>
        <p:grpSpPr>
          <a:xfrm>
            <a:off x="4448014" y="1766478"/>
            <a:ext cx="6462793" cy="369332"/>
            <a:chOff x="4448014" y="1766478"/>
            <a:chExt cx="646279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991BEA-E7DB-E14B-AA66-7B69FA44F9E7}"/>
                </a:ext>
              </a:extLst>
            </p:cNvPr>
            <p:cNvSpPr txBox="1"/>
            <p:nvPr/>
          </p:nvSpPr>
          <p:spPr>
            <a:xfrm>
              <a:off x="5904855" y="1766478"/>
              <a:ext cx="5005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Verificamos la función de autocorrelación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32E79F-D881-0640-852E-DB5C5F4A5824}"/>
                </a:ext>
              </a:extLst>
            </p:cNvPr>
            <p:cNvCxnSpPr/>
            <p:nvPr/>
          </p:nvCxnSpPr>
          <p:spPr>
            <a:xfrm>
              <a:off x="4448014" y="1951144"/>
              <a:ext cx="9763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3EB6C1-CCF7-3D4C-AAA6-A9BC55E0D5D1}"/>
              </a:ext>
            </a:extLst>
          </p:cNvPr>
          <p:cNvGrpSpPr/>
          <p:nvPr/>
        </p:nvGrpSpPr>
        <p:grpSpPr>
          <a:xfrm>
            <a:off x="6093849" y="136525"/>
            <a:ext cx="4099516" cy="1483041"/>
            <a:chOff x="3223647" y="2820692"/>
            <a:chExt cx="5687878" cy="2030277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AEB21BB-DB22-C245-BA11-FD3E7242296A}"/>
                </a:ext>
              </a:extLst>
            </p:cNvPr>
            <p:cNvSpPr/>
            <p:nvPr/>
          </p:nvSpPr>
          <p:spPr>
            <a:xfrm>
              <a:off x="3223647" y="2820692"/>
              <a:ext cx="5687878" cy="2030277"/>
            </a:xfrm>
            <a:prstGeom prst="roundRect">
              <a:avLst/>
            </a:prstGeom>
            <a:solidFill>
              <a:srgbClr val="9437FF">
                <a:alpha val="10000"/>
              </a:srgbClr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02C207-9247-844F-AF5C-A7D08E5B0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2700" y="3149707"/>
              <a:ext cx="4546600" cy="13335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4403F1-A170-0E4D-8CA0-BA035F3B2C98}"/>
              </a:ext>
            </a:extLst>
          </p:cNvPr>
          <p:cNvGrpSpPr/>
          <p:nvPr/>
        </p:nvGrpSpPr>
        <p:grpSpPr>
          <a:xfrm>
            <a:off x="340786" y="2235279"/>
            <a:ext cx="5788362" cy="4221677"/>
            <a:chOff x="340786" y="2235279"/>
            <a:chExt cx="5788362" cy="42216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AB230D-E644-3B41-8F15-1872E6E91C7A}"/>
                </a:ext>
              </a:extLst>
            </p:cNvPr>
            <p:cNvSpPr txBox="1"/>
            <p:nvPr/>
          </p:nvSpPr>
          <p:spPr>
            <a:xfrm>
              <a:off x="2576289" y="2235279"/>
              <a:ext cx="131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>
                  <a:solidFill>
                    <a:srgbClr val="9437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Modelo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FCA741A-E8BF-9547-8945-E75B8A3DC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786" y="2598048"/>
              <a:ext cx="5788362" cy="385890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F37622-BF4C-E148-B001-B62A629264E8}"/>
              </a:ext>
            </a:extLst>
          </p:cNvPr>
          <p:cNvGrpSpPr/>
          <p:nvPr/>
        </p:nvGrpSpPr>
        <p:grpSpPr>
          <a:xfrm>
            <a:off x="6093849" y="2181184"/>
            <a:ext cx="5788362" cy="4248530"/>
            <a:chOff x="6093849" y="2181184"/>
            <a:chExt cx="5788362" cy="42485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8F07E0-264D-6E44-9140-F9AAFFEB9FCD}"/>
                </a:ext>
              </a:extLst>
            </p:cNvPr>
            <p:cNvSpPr txBox="1"/>
            <p:nvPr/>
          </p:nvSpPr>
          <p:spPr>
            <a:xfrm>
              <a:off x="8485202" y="2181184"/>
              <a:ext cx="131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>
                  <a:solidFill>
                    <a:srgbClr val="9437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Datos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477C4DA-3CDF-8E46-A927-04465F239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3849" y="2570806"/>
              <a:ext cx="5788362" cy="3858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24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33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40FD9-07A4-5C4D-BD0C-55561726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B35A7-4681-4042-800B-A319ABB71631}"/>
              </a:ext>
            </a:extLst>
          </p:cNvPr>
          <p:cNvSpPr txBox="1"/>
          <p:nvPr/>
        </p:nvSpPr>
        <p:spPr>
          <a:xfrm>
            <a:off x="1074549" y="3044279"/>
            <a:ext cx="10042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4400" b="1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099420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34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40FD9-07A4-5C4D-BD0C-55561726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B35A7-4681-4042-800B-A319ABB71631}"/>
              </a:ext>
            </a:extLst>
          </p:cNvPr>
          <p:cNvSpPr txBox="1"/>
          <p:nvPr/>
        </p:nvSpPr>
        <p:spPr>
          <a:xfrm>
            <a:off x="-2697428" y="649963"/>
            <a:ext cx="10042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4400" b="1" dirty="0"/>
              <a:t>Conclusiones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6B4E6-98D9-F540-BE84-D1A4A105F254}"/>
              </a:ext>
            </a:extLst>
          </p:cNvPr>
          <p:cNvSpPr txBox="1"/>
          <p:nvPr/>
        </p:nvSpPr>
        <p:spPr>
          <a:xfrm>
            <a:off x="504986" y="1879944"/>
            <a:ext cx="10848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inclusion de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evolución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temporal de los clusters(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espines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tamaño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)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agrega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idea de Mercado “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abierto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endParaRPr lang="en-C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C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inversores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siguen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dinámica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percolación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manera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emula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el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redes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información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Alzas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desplomes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entienden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sincronización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espines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clusters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más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influyentes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Sistema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pertenecientes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un cluster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siguen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una ley de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potencias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poco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eficiente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usar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Python para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construir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sistema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dado que se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necesitan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muchos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iterativos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sería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mejor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pensar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lenguajes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ofrezcan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mayor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rendimiento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406086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F0039-64B0-AA48-BB0C-9E60A6E6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35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40FD9-07A4-5C4D-BD0C-55561726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B35A7-4681-4042-800B-A319ABB71631}"/>
              </a:ext>
            </a:extLst>
          </p:cNvPr>
          <p:cNvSpPr txBox="1"/>
          <p:nvPr/>
        </p:nvSpPr>
        <p:spPr>
          <a:xfrm>
            <a:off x="1074549" y="3044279"/>
            <a:ext cx="10042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4400" b="1" dirty="0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102712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4</a:t>
            </a:fld>
            <a:endParaRPr lang="en-C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533406-35BC-CC49-BF8B-6B5F270C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99EC572-ACD8-1548-A8B5-4034B0388E33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4AB9B74-B0DA-F849-8D28-BC874F6032BD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9CC59C-E91A-5940-A88F-22EA9BB0B2CA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B71637-85D6-F644-BDC8-1D2252A1FA49}"/>
              </a:ext>
            </a:extLst>
          </p:cNvPr>
          <p:cNvSpPr txBox="1"/>
          <p:nvPr/>
        </p:nvSpPr>
        <p:spPr>
          <a:xfrm>
            <a:off x="607032" y="1958882"/>
            <a:ext cx="423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¿Qué es un índice bursatil?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08D8A9-3BB3-9F4A-BAA2-04DF6C1E4451}"/>
              </a:ext>
            </a:extLst>
          </p:cNvPr>
          <p:cNvCxnSpPr>
            <a:cxnSpLocks/>
          </p:cNvCxnSpPr>
          <p:nvPr/>
        </p:nvCxnSpPr>
        <p:spPr>
          <a:xfrm>
            <a:off x="4144046" y="2123219"/>
            <a:ext cx="1110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B57AF0-1CC6-8A42-802A-D772707C101E}"/>
              </a:ext>
            </a:extLst>
          </p:cNvPr>
          <p:cNvSpPr txBox="1"/>
          <p:nvPr/>
        </p:nvSpPr>
        <p:spPr>
          <a:xfrm>
            <a:off x="5691020" y="608782"/>
            <a:ext cx="53688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Indicador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movimiento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precios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principales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títulos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cotizan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valores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bolsa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Puede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nacional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geográfico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sector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actividad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índice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evolución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conjunta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títulos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lo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componen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aunque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 replica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exactamente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por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un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número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exhaustivo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valores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importante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destacar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medida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aproximada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comportamiento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mercado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cuestión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constituye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referencia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para los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inversores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CO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DD9FE-B5D1-2340-9614-58C0E60D31FE}"/>
              </a:ext>
            </a:extLst>
          </p:cNvPr>
          <p:cNvSpPr txBox="1"/>
          <p:nvPr/>
        </p:nvSpPr>
        <p:spPr>
          <a:xfrm>
            <a:off x="499119" y="4345121"/>
            <a:ext cx="396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¿Qué pregunta se quiere resolver?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DBA06F-80B3-1343-A1F8-0BA18E523EC0}"/>
              </a:ext>
            </a:extLst>
          </p:cNvPr>
          <p:cNvCxnSpPr>
            <a:cxnSpLocks/>
          </p:cNvCxnSpPr>
          <p:nvPr/>
        </p:nvCxnSpPr>
        <p:spPr>
          <a:xfrm>
            <a:off x="4699217" y="4529787"/>
            <a:ext cx="1110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C9A06-76BB-D24A-B44E-0E8DEEF7CDDA}"/>
              </a:ext>
            </a:extLst>
          </p:cNvPr>
          <p:cNvGrpSpPr/>
          <p:nvPr/>
        </p:nvGrpSpPr>
        <p:grpSpPr>
          <a:xfrm>
            <a:off x="6096000" y="4225396"/>
            <a:ext cx="5596881" cy="608782"/>
            <a:chOff x="6096000" y="3759911"/>
            <a:chExt cx="5596881" cy="60878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35B2CB6-26F1-604A-9E93-D37783369B76}"/>
                </a:ext>
              </a:extLst>
            </p:cNvPr>
            <p:cNvSpPr/>
            <p:nvPr/>
          </p:nvSpPr>
          <p:spPr>
            <a:xfrm>
              <a:off x="6096000" y="3759911"/>
              <a:ext cx="5596881" cy="608782"/>
            </a:xfrm>
            <a:prstGeom prst="roundRect">
              <a:avLst/>
            </a:prstGeom>
            <a:solidFill>
              <a:schemeClr val="accent1">
                <a:alpha val="11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DCAB5-927D-EE49-A2E9-5036338CF462}"/>
                </a:ext>
              </a:extLst>
            </p:cNvPr>
            <p:cNvSpPr txBox="1"/>
            <p:nvPr/>
          </p:nvSpPr>
          <p:spPr>
            <a:xfrm>
              <a:off x="6265540" y="3879636"/>
              <a:ext cx="5257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solidFill>
                    <a:srgbClr val="0432FF"/>
                  </a:solidFill>
                </a:rPr>
                <a:t>¿Se puede modelar la dinamica de un índice bursatil?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FB71C1-9D1C-2E42-BE76-82C489F0F51D}"/>
              </a:ext>
            </a:extLst>
          </p:cNvPr>
          <p:cNvSpPr txBox="1"/>
          <p:nvPr/>
        </p:nvSpPr>
        <p:spPr>
          <a:xfrm>
            <a:off x="639541" y="5742179"/>
            <a:ext cx="396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¿Cómo se pretende responder?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379343-89EF-3C4C-9106-CD661815E008}"/>
              </a:ext>
            </a:extLst>
          </p:cNvPr>
          <p:cNvCxnSpPr>
            <a:cxnSpLocks/>
          </p:cNvCxnSpPr>
          <p:nvPr/>
        </p:nvCxnSpPr>
        <p:spPr>
          <a:xfrm>
            <a:off x="4603240" y="5884632"/>
            <a:ext cx="1110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0A7704-7094-3146-BD98-B20D78A34987}"/>
              </a:ext>
            </a:extLst>
          </p:cNvPr>
          <p:cNvSpPr txBox="1"/>
          <p:nvPr/>
        </p:nvSpPr>
        <p:spPr>
          <a:xfrm>
            <a:off x="6096000" y="5511346"/>
            <a:ext cx="569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Proceso estocastico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Modelar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sistemas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como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colección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masiva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objetos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simples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interactuantes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localmente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unos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otros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CO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9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build="p"/>
      <p:bldP spid="3" grpId="0"/>
      <p:bldP spid="27" grpId="0"/>
      <p:bldP spid="2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5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B0FD7-CE65-A648-8D3E-9B383E75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C1E64-F193-444B-A106-60460BA22C39}"/>
              </a:ext>
            </a:extLst>
          </p:cNvPr>
          <p:cNvSpPr txBox="1"/>
          <p:nvPr/>
        </p:nvSpPr>
        <p:spPr>
          <a:xfrm>
            <a:off x="327546" y="1254700"/>
            <a:ext cx="804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&amp; Poor´s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empresas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más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representativas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la Bolsa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neoyorquina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FEFF18-A11F-4344-AB0D-2B03754E3502}"/>
              </a:ext>
            </a:extLst>
          </p:cNvPr>
          <p:cNvGrpSpPr/>
          <p:nvPr/>
        </p:nvGrpSpPr>
        <p:grpSpPr>
          <a:xfrm>
            <a:off x="8099910" y="223666"/>
            <a:ext cx="2216726" cy="894509"/>
            <a:chOff x="6893880" y="354068"/>
            <a:chExt cx="2452254" cy="106692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FEBA903-60FC-C14F-97BE-76DE3DBCAF19}"/>
                </a:ext>
              </a:extLst>
            </p:cNvPr>
            <p:cNvSpPr/>
            <p:nvPr/>
          </p:nvSpPr>
          <p:spPr>
            <a:xfrm>
              <a:off x="6893880" y="354068"/>
              <a:ext cx="2452254" cy="105703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264E1D-17A2-8A44-9FAD-9BC272734240}"/>
                </a:ext>
              </a:extLst>
            </p:cNvPr>
            <p:cNvGrpSpPr/>
            <p:nvPr/>
          </p:nvGrpSpPr>
          <p:grpSpPr>
            <a:xfrm>
              <a:off x="7328848" y="363966"/>
              <a:ext cx="1650567" cy="1057030"/>
              <a:chOff x="607032" y="5326287"/>
              <a:chExt cx="1650567" cy="105703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BDB396-E7D5-2E4B-987B-E5AAE90E3FCC}"/>
                  </a:ext>
                </a:extLst>
              </p:cNvPr>
              <p:cNvSpPr txBox="1"/>
              <p:nvPr/>
            </p:nvSpPr>
            <p:spPr>
              <a:xfrm>
                <a:off x="607032" y="5326287"/>
                <a:ext cx="1533925" cy="60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O" sz="2400" dirty="0">
                    <a:solidFill>
                      <a:srgbClr val="0432FF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Indice</a:t>
                </a:r>
              </a:p>
              <a:p>
                <a:pPr algn="ctr"/>
                <a:r>
                  <a:rPr lang="en-CO" sz="2400" dirty="0">
                    <a:solidFill>
                      <a:srgbClr val="0432FF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S&amp;P500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45B22-349F-CF4A-B8B4-A6D1F8B1E30E}"/>
                  </a:ext>
                </a:extLst>
              </p:cNvPr>
              <p:cNvSpPr txBox="1"/>
              <p:nvPr/>
            </p:nvSpPr>
            <p:spPr>
              <a:xfrm>
                <a:off x="853059" y="6013985"/>
                <a:ext cx="1404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AFCE98-B64D-6D4E-96D9-72733FA9CB18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6DB397E-2958-7E46-8AFE-61CBD2D3CB07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BC5F7F-0A4F-E244-9BEC-39BDB1A1D3F5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F9DB20-ADD2-6245-AB10-6E5DB34FEE10}"/>
              </a:ext>
            </a:extLst>
          </p:cNvPr>
          <p:cNvGrpSpPr/>
          <p:nvPr/>
        </p:nvGrpSpPr>
        <p:grpSpPr>
          <a:xfrm>
            <a:off x="7212306" y="1444874"/>
            <a:ext cx="4427543" cy="551691"/>
            <a:chOff x="7212306" y="1444874"/>
            <a:chExt cx="4427543" cy="55169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2782B0B-1EEE-1D4D-A9AD-2EAEA0729292}"/>
                </a:ext>
              </a:extLst>
            </p:cNvPr>
            <p:cNvSpPr/>
            <p:nvPr/>
          </p:nvSpPr>
          <p:spPr>
            <a:xfrm>
              <a:off x="7212306" y="1444874"/>
              <a:ext cx="4300821" cy="551691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808AD0-3D06-AB4C-8C57-3BB4FE895D55}"/>
                </a:ext>
              </a:extLst>
            </p:cNvPr>
            <p:cNvSpPr txBox="1"/>
            <p:nvPr/>
          </p:nvSpPr>
          <p:spPr>
            <a:xfrm>
              <a:off x="7495309" y="1567660"/>
              <a:ext cx="4144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¿Qué información trae este índice?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9F9FB0-F8D2-DE49-B622-DB7117D17AFF}"/>
              </a:ext>
            </a:extLst>
          </p:cNvPr>
          <p:cNvSpPr txBox="1"/>
          <p:nvPr/>
        </p:nvSpPr>
        <p:spPr>
          <a:xfrm>
            <a:off x="327546" y="2438400"/>
            <a:ext cx="492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Importantes  </a:t>
            </a: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(Volumen de negociacion)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46A3D2-AB0F-2349-B76A-8BE5009D9C3F}"/>
              </a:ext>
            </a:extLst>
          </p:cNvPr>
          <p:cNvGrpSpPr/>
          <p:nvPr/>
        </p:nvGrpSpPr>
        <p:grpSpPr>
          <a:xfrm>
            <a:off x="327546" y="3020291"/>
            <a:ext cx="6738272" cy="3447098"/>
            <a:chOff x="327546" y="3020291"/>
            <a:chExt cx="6738272" cy="34470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0E2486-08F1-E24E-9E31-F3201312B7A5}"/>
                </a:ext>
              </a:extLst>
            </p:cNvPr>
            <p:cNvSpPr txBox="1"/>
            <p:nvPr/>
          </p:nvSpPr>
          <p:spPr>
            <a:xfrm>
              <a:off x="327546" y="3020291"/>
              <a:ext cx="6738272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General Electric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Bank of America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Ford Motor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Microsoft Corporation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Apple Inc.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AT&amp;T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Wells Fargo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Amazon.com Inc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Facebook Inc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sz="2000" dirty="0"/>
                <a:t>Boeing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CO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29CEC4-9B9E-CE45-A7FE-557986852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5603" y="3069758"/>
              <a:ext cx="275843" cy="27584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687C4E-E876-7444-AF56-ABFA24C38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4156" y="3390416"/>
              <a:ext cx="1700768" cy="1727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FE45B6-080F-5E4B-825E-48E2AA150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6216" y="3703425"/>
              <a:ext cx="597615" cy="2252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355040-52AE-9B48-9512-8EAFE0F4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561" y="4041823"/>
              <a:ext cx="1008921" cy="21479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A328FC-9764-8E4E-8C93-49AA9BC6A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1849" y="4279562"/>
              <a:ext cx="213652" cy="2537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6E6065-E5D4-AD48-8D64-218412ED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53807" y="4617699"/>
              <a:ext cx="522435" cy="2147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0F1AAB-DA5D-174F-BDA1-8ADA6AF5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95703" y="4906760"/>
              <a:ext cx="256309" cy="2563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B2C13B6-807F-1448-8FD9-9FC8DE359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72247" y="5261662"/>
              <a:ext cx="748963" cy="22527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7FF5DE-E5CB-254C-AD88-8B4474F0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81849" y="5570464"/>
              <a:ext cx="844612" cy="16413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C233AC1-C018-2D48-BE9C-7B1CB60E2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3807" y="5774410"/>
              <a:ext cx="1168711" cy="27190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5919739-A606-AD44-B359-53FAED7DFC35}"/>
              </a:ext>
            </a:extLst>
          </p:cNvPr>
          <p:cNvSpPr txBox="1"/>
          <p:nvPr/>
        </p:nvSpPr>
        <p:spPr>
          <a:xfrm>
            <a:off x="6688707" y="2238662"/>
            <a:ext cx="4926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Elemento de ayuda en la inversión en bolsa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“Termometro del mercado”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Evaluación del rendimiento en las inversiones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Invertir sin elegir las empresas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DDD02C1-EEC8-9C4C-88B7-67F9D9FEC8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3827" y="3221024"/>
            <a:ext cx="4849300" cy="36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1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6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19373-53B5-5D46-B800-20F48999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E85A7C-219D-1346-A924-ABC6E23BF146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A3F77E-FB5F-304F-95AF-0D7DAFCC9EBD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78062F-CFF7-0043-B3D6-F90999374DFA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6DF68-CDDF-2542-989B-D5EF64051A2D}"/>
              </a:ext>
            </a:extLst>
          </p:cNvPr>
          <p:cNvGrpSpPr/>
          <p:nvPr/>
        </p:nvGrpSpPr>
        <p:grpSpPr>
          <a:xfrm>
            <a:off x="880533" y="1913467"/>
            <a:ext cx="5215467" cy="829733"/>
            <a:chOff x="880533" y="1913467"/>
            <a:chExt cx="5215467" cy="82973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F16440-958F-0B4A-9F71-CDDC1A5A16F9}"/>
                </a:ext>
              </a:extLst>
            </p:cNvPr>
            <p:cNvSpPr/>
            <p:nvPr/>
          </p:nvSpPr>
          <p:spPr>
            <a:xfrm>
              <a:off x="880533" y="1913467"/>
              <a:ext cx="3945467" cy="82973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3AFF04-4C1A-214B-A79A-59F7978A4B75}"/>
                </a:ext>
              </a:extLst>
            </p:cNvPr>
            <p:cNvSpPr txBox="1"/>
            <p:nvPr/>
          </p:nvSpPr>
          <p:spPr>
            <a:xfrm>
              <a:off x="1141862" y="2129051"/>
              <a:ext cx="4954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Automata celular estocástico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6B2F9BC-3BE0-D744-9E8B-855F6E6C3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455" y="457200"/>
            <a:ext cx="5010100" cy="37575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70BDB1-A737-1141-9977-FED3912E6E35}"/>
              </a:ext>
            </a:extLst>
          </p:cNvPr>
          <p:cNvCxnSpPr/>
          <p:nvPr/>
        </p:nvCxnSpPr>
        <p:spPr>
          <a:xfrm>
            <a:off x="5104263" y="2329106"/>
            <a:ext cx="1528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8B2456-A072-684F-9805-2353FF9EF01E}"/>
              </a:ext>
            </a:extLst>
          </p:cNvPr>
          <p:cNvCxnSpPr/>
          <p:nvPr/>
        </p:nvCxnSpPr>
        <p:spPr>
          <a:xfrm>
            <a:off x="2825087" y="2961564"/>
            <a:ext cx="0" cy="10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D67562B-E097-124E-A6A5-9746A099878D}"/>
              </a:ext>
            </a:extLst>
          </p:cNvPr>
          <p:cNvGrpSpPr/>
          <p:nvPr/>
        </p:nvGrpSpPr>
        <p:grpSpPr>
          <a:xfrm>
            <a:off x="709684" y="4162567"/>
            <a:ext cx="5372667" cy="668740"/>
            <a:chOff x="709684" y="4162567"/>
            <a:chExt cx="5372667" cy="66874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EB9301C-CF5A-1B4D-AB4C-A37DF9DD57FE}"/>
                </a:ext>
              </a:extLst>
            </p:cNvPr>
            <p:cNvSpPr/>
            <p:nvPr/>
          </p:nvSpPr>
          <p:spPr>
            <a:xfrm>
              <a:off x="709684" y="4162567"/>
              <a:ext cx="4544704" cy="668740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586E9-6CA2-3745-84FE-C31A47E40791}"/>
                </a:ext>
              </a:extLst>
            </p:cNvPr>
            <p:cNvSpPr txBox="1"/>
            <p:nvPr/>
          </p:nvSpPr>
          <p:spPr>
            <a:xfrm>
              <a:off x="1141862" y="4328840"/>
              <a:ext cx="4940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Representa un mercado abierto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2832F1-4DDC-3B4C-A38F-D8958F733BCD}"/>
              </a:ext>
            </a:extLst>
          </p:cNvPr>
          <p:cNvGrpSpPr/>
          <p:nvPr/>
        </p:nvGrpSpPr>
        <p:grpSpPr>
          <a:xfrm>
            <a:off x="1191336" y="5495402"/>
            <a:ext cx="3581400" cy="469900"/>
            <a:chOff x="436033" y="5529975"/>
            <a:chExt cx="3581400" cy="4699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197595-7E78-3643-B8B6-2FD8C62A7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033" y="5529975"/>
              <a:ext cx="8890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EFF4BE-A54E-5A48-A141-782E2BCEE5C1}"/>
                </a:ext>
              </a:extLst>
            </p:cNvPr>
            <p:cNvSpPr txBox="1"/>
            <p:nvPr/>
          </p:nvSpPr>
          <p:spPr>
            <a:xfrm>
              <a:off x="1325033" y="5581957"/>
              <a:ext cx="269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    Comerciante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9D38E1-EFAB-6545-9D88-51C8D62312D4}"/>
              </a:ext>
            </a:extLst>
          </p:cNvPr>
          <p:cNvGrpSpPr/>
          <p:nvPr/>
        </p:nvGrpSpPr>
        <p:grpSpPr>
          <a:xfrm>
            <a:off x="6215070" y="4596357"/>
            <a:ext cx="5326513" cy="469900"/>
            <a:chOff x="5868537" y="4698172"/>
            <a:chExt cx="5326513" cy="4699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17174E-8A4A-404F-A5B1-9019AF5A48D9}"/>
                </a:ext>
              </a:extLst>
            </p:cNvPr>
            <p:cNvSpPr txBox="1"/>
            <p:nvPr/>
          </p:nvSpPr>
          <p:spPr>
            <a:xfrm>
              <a:off x="5868537" y="4788278"/>
              <a:ext cx="3050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Comerciantes activos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242763-EFE1-5A4E-BD89-2722BADF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2250" y="4698172"/>
              <a:ext cx="2082800" cy="4699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91495B-5C42-2746-B66C-3E50F1E329B1}"/>
              </a:ext>
            </a:extLst>
          </p:cNvPr>
          <p:cNvGrpSpPr/>
          <p:nvPr/>
        </p:nvGrpSpPr>
        <p:grpSpPr>
          <a:xfrm>
            <a:off x="6257403" y="5747439"/>
            <a:ext cx="4989806" cy="471489"/>
            <a:chOff x="5862344" y="5855214"/>
            <a:chExt cx="4989806" cy="4714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64A02C-1594-E14E-B9F3-BD9817A5E10D}"/>
                </a:ext>
              </a:extLst>
            </p:cNvPr>
            <p:cNvSpPr txBox="1"/>
            <p:nvPr/>
          </p:nvSpPr>
          <p:spPr>
            <a:xfrm>
              <a:off x="5862344" y="5957371"/>
              <a:ext cx="2913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Comerciantes inactivos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FAB2D7E-2E5E-574D-8BB5-65F9F1F30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2250" y="5855214"/>
              <a:ext cx="17399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5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2ACE7-1FF4-CA47-B558-15BB4237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7</a:t>
            </a:fld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19373-53B5-5D46-B800-20F48999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E85A7C-219D-1346-A924-ABC6E23BF146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A3F77E-FB5F-304F-95AF-0D7DAFCC9EBD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78062F-CFF7-0043-B3D6-F90999374DFA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D6DF68-CDDF-2542-989B-D5EF64051A2D}"/>
              </a:ext>
            </a:extLst>
          </p:cNvPr>
          <p:cNvGrpSpPr/>
          <p:nvPr/>
        </p:nvGrpSpPr>
        <p:grpSpPr>
          <a:xfrm>
            <a:off x="880533" y="1913467"/>
            <a:ext cx="5215467" cy="829733"/>
            <a:chOff x="880533" y="1913467"/>
            <a:chExt cx="5215467" cy="82973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F16440-958F-0B4A-9F71-CDDC1A5A16F9}"/>
                </a:ext>
              </a:extLst>
            </p:cNvPr>
            <p:cNvSpPr/>
            <p:nvPr/>
          </p:nvSpPr>
          <p:spPr>
            <a:xfrm>
              <a:off x="880533" y="1913467"/>
              <a:ext cx="3945467" cy="829733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3AFF04-4C1A-214B-A79A-59F7978A4B75}"/>
                </a:ext>
              </a:extLst>
            </p:cNvPr>
            <p:cNvSpPr txBox="1"/>
            <p:nvPr/>
          </p:nvSpPr>
          <p:spPr>
            <a:xfrm>
              <a:off x="1141862" y="2129051"/>
              <a:ext cx="4954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Automata celular estocástico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6B2F9BC-3BE0-D744-9E8B-855F6E6C3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455" y="457200"/>
            <a:ext cx="5010100" cy="37575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70BDB1-A737-1141-9977-FED3912E6E35}"/>
              </a:ext>
            </a:extLst>
          </p:cNvPr>
          <p:cNvCxnSpPr/>
          <p:nvPr/>
        </p:nvCxnSpPr>
        <p:spPr>
          <a:xfrm>
            <a:off x="5104263" y="2329106"/>
            <a:ext cx="1528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8B2456-A072-684F-9805-2353FF9EF01E}"/>
              </a:ext>
            </a:extLst>
          </p:cNvPr>
          <p:cNvCxnSpPr/>
          <p:nvPr/>
        </p:nvCxnSpPr>
        <p:spPr>
          <a:xfrm>
            <a:off x="2825087" y="2961564"/>
            <a:ext cx="0" cy="10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2832F1-4DDC-3B4C-A38F-D8958F733BCD}"/>
              </a:ext>
            </a:extLst>
          </p:cNvPr>
          <p:cNvGrpSpPr/>
          <p:nvPr/>
        </p:nvGrpSpPr>
        <p:grpSpPr>
          <a:xfrm>
            <a:off x="1672988" y="4943173"/>
            <a:ext cx="3581400" cy="469900"/>
            <a:chOff x="436033" y="5529975"/>
            <a:chExt cx="3581400" cy="4699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197595-7E78-3643-B8B6-2FD8C62A7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033" y="5529975"/>
              <a:ext cx="8890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EFF4BE-A54E-5A48-A141-782E2BCEE5C1}"/>
                </a:ext>
              </a:extLst>
            </p:cNvPr>
            <p:cNvSpPr txBox="1"/>
            <p:nvPr/>
          </p:nvSpPr>
          <p:spPr>
            <a:xfrm>
              <a:off x="1325033" y="5581957"/>
              <a:ext cx="269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    Comerciante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022A5C-FC29-FC49-B0B9-73DBF8540D02}"/>
              </a:ext>
            </a:extLst>
          </p:cNvPr>
          <p:cNvGrpSpPr/>
          <p:nvPr/>
        </p:nvGrpSpPr>
        <p:grpSpPr>
          <a:xfrm>
            <a:off x="6632812" y="4178400"/>
            <a:ext cx="4170655" cy="712618"/>
            <a:chOff x="6632812" y="4306256"/>
            <a:chExt cx="4170655" cy="756811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5D12E07-32BB-6844-A17F-BDD5186B921F}"/>
                </a:ext>
              </a:extLst>
            </p:cNvPr>
            <p:cNvSpPr/>
            <p:nvPr/>
          </p:nvSpPr>
          <p:spPr>
            <a:xfrm>
              <a:off x="6632812" y="4306256"/>
              <a:ext cx="4170655" cy="756811"/>
            </a:xfrm>
            <a:prstGeom prst="roundRect">
              <a:avLst/>
            </a:prstGeom>
            <a:solidFill>
              <a:srgbClr val="FFFC00">
                <a:alpha val="10000"/>
              </a:srgbClr>
            </a:solidFill>
            <a:ln>
              <a:solidFill>
                <a:srgbClr val="FFF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00CCF5-87D5-A247-98E5-4DEC8752C693}"/>
                </a:ext>
              </a:extLst>
            </p:cNvPr>
            <p:cNvSpPr txBox="1"/>
            <p:nvPr/>
          </p:nvSpPr>
          <p:spPr>
            <a:xfrm>
              <a:off x="6781800" y="4522015"/>
              <a:ext cx="32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Comprador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65B09B-4E3B-E34C-96C3-2EF0B07F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8505" y="4477139"/>
              <a:ext cx="1727200" cy="38967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07D7BA-3A38-9844-9D85-E3D17B42DF54}"/>
              </a:ext>
            </a:extLst>
          </p:cNvPr>
          <p:cNvGrpSpPr/>
          <p:nvPr/>
        </p:nvGrpSpPr>
        <p:grpSpPr>
          <a:xfrm>
            <a:off x="6632812" y="5090191"/>
            <a:ext cx="4170655" cy="712617"/>
            <a:chOff x="6632812" y="5332583"/>
            <a:chExt cx="4170655" cy="71261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C678A14-0A6E-9B40-B159-8FE50D27B478}"/>
                </a:ext>
              </a:extLst>
            </p:cNvPr>
            <p:cNvSpPr/>
            <p:nvPr/>
          </p:nvSpPr>
          <p:spPr>
            <a:xfrm>
              <a:off x="6632812" y="5332583"/>
              <a:ext cx="4170655" cy="712617"/>
            </a:xfrm>
            <a:prstGeom prst="roundRect">
              <a:avLst/>
            </a:prstGeom>
            <a:solidFill>
              <a:srgbClr val="521B93">
                <a:alpha val="10000"/>
              </a:srgbClr>
            </a:solidFill>
            <a:ln>
              <a:solidFill>
                <a:srgbClr val="521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35B3A0-D728-5642-B3E4-C622D49A75BC}"/>
                </a:ext>
              </a:extLst>
            </p:cNvPr>
            <p:cNvSpPr txBox="1"/>
            <p:nvPr/>
          </p:nvSpPr>
          <p:spPr>
            <a:xfrm>
              <a:off x="6844479" y="5483173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Vendedor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300467F-D9F1-AA41-8894-8EEFEA9DF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88505" y="5491803"/>
              <a:ext cx="1637039" cy="36933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13ED14-6B7D-CA41-807C-A77EB3905069}"/>
              </a:ext>
            </a:extLst>
          </p:cNvPr>
          <p:cNvGrpSpPr/>
          <p:nvPr/>
        </p:nvGrpSpPr>
        <p:grpSpPr>
          <a:xfrm>
            <a:off x="6703223" y="6001981"/>
            <a:ext cx="4100244" cy="719494"/>
            <a:chOff x="6703223" y="6001981"/>
            <a:chExt cx="4100244" cy="71949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E426DED-8717-5840-91B4-B52B0CE16BC0}"/>
                </a:ext>
              </a:extLst>
            </p:cNvPr>
            <p:cNvSpPr/>
            <p:nvPr/>
          </p:nvSpPr>
          <p:spPr>
            <a:xfrm>
              <a:off x="6703223" y="6001981"/>
              <a:ext cx="4100244" cy="719494"/>
            </a:xfrm>
            <a:prstGeom prst="roundRect">
              <a:avLst/>
            </a:prstGeom>
            <a:solidFill>
              <a:srgbClr val="009193">
                <a:alpha val="10000"/>
              </a:srgbClr>
            </a:solidFill>
            <a:ln>
              <a:solidFill>
                <a:srgbClr val="009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F2C47E-24B8-4F4A-B65B-D4EB3C4BCDE7}"/>
                </a:ext>
              </a:extLst>
            </p:cNvPr>
            <p:cNvSpPr txBox="1"/>
            <p:nvPr/>
          </p:nvSpPr>
          <p:spPr>
            <a:xfrm>
              <a:off x="6913293" y="6157177"/>
              <a:ext cx="177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Inactivo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4B68BE9-7666-6542-8D34-EAAFDB33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08854" y="6194657"/>
              <a:ext cx="1336288" cy="360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51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19373-53B5-5D46-B800-20F48999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E85A7C-219D-1346-A924-ABC6E23BF146}"/>
              </a:ext>
            </a:extLst>
          </p:cNvPr>
          <p:cNvGrpSpPr/>
          <p:nvPr/>
        </p:nvGrpSpPr>
        <p:grpSpPr>
          <a:xfrm>
            <a:off x="191069" y="177421"/>
            <a:ext cx="7137779" cy="791570"/>
            <a:chOff x="191069" y="177421"/>
            <a:chExt cx="7137779" cy="79157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3A3F77E-FB5F-304F-95AF-0D7DAFCC9EBD}"/>
                </a:ext>
              </a:extLst>
            </p:cNvPr>
            <p:cNvSpPr/>
            <p:nvPr/>
          </p:nvSpPr>
          <p:spPr>
            <a:xfrm>
              <a:off x="191069" y="177421"/>
              <a:ext cx="5063319" cy="791570"/>
            </a:xfrm>
            <a:prstGeom prst="roundRect">
              <a:avLst/>
            </a:prstGeom>
            <a:solidFill>
              <a:srgbClr val="000000">
                <a:alpha val="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78062F-CFF7-0043-B3D6-F90999374DFA}"/>
                </a:ext>
              </a:extLst>
            </p:cNvPr>
            <p:cNvSpPr txBox="1"/>
            <p:nvPr/>
          </p:nvSpPr>
          <p:spPr>
            <a:xfrm>
              <a:off x="327546" y="272955"/>
              <a:ext cx="7001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Descripción del problema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6B2F9BC-3BE0-D744-9E8B-855F6E6C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55" y="457200"/>
            <a:ext cx="5010100" cy="375757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02832F1-4DDC-3B4C-A38F-D8958F733BCD}"/>
              </a:ext>
            </a:extLst>
          </p:cNvPr>
          <p:cNvGrpSpPr/>
          <p:nvPr/>
        </p:nvGrpSpPr>
        <p:grpSpPr>
          <a:xfrm>
            <a:off x="7222538" y="194488"/>
            <a:ext cx="3581400" cy="469900"/>
            <a:chOff x="436033" y="5529975"/>
            <a:chExt cx="3581400" cy="4699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197595-7E78-3643-B8B6-2FD8C62A7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33" y="5529975"/>
              <a:ext cx="8890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EFF4BE-A54E-5A48-A141-782E2BCEE5C1}"/>
                </a:ext>
              </a:extLst>
            </p:cNvPr>
            <p:cNvSpPr txBox="1"/>
            <p:nvPr/>
          </p:nvSpPr>
          <p:spPr>
            <a:xfrm>
              <a:off x="1325033" y="5581957"/>
              <a:ext cx="269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    Comerciante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68709E-9E03-094E-9E34-7C3DDC65D004}"/>
              </a:ext>
            </a:extLst>
          </p:cNvPr>
          <p:cNvGrpSpPr/>
          <p:nvPr/>
        </p:nvGrpSpPr>
        <p:grpSpPr>
          <a:xfrm>
            <a:off x="327546" y="1371600"/>
            <a:ext cx="6459309" cy="1778748"/>
            <a:chOff x="327546" y="1371600"/>
            <a:chExt cx="6459309" cy="17787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E6D3CD0-DB83-7D4F-8B29-9B6C008E61E2}"/>
                </a:ext>
              </a:extLst>
            </p:cNvPr>
            <p:cNvSpPr/>
            <p:nvPr/>
          </p:nvSpPr>
          <p:spPr>
            <a:xfrm>
              <a:off x="327546" y="1371600"/>
              <a:ext cx="5681000" cy="1778748"/>
            </a:xfrm>
            <a:prstGeom prst="roundRect">
              <a:avLst/>
            </a:prstGeom>
            <a:solidFill>
              <a:srgbClr val="0432FF">
                <a:alpha val="3000"/>
              </a:srgb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D6DD95-AAAB-B045-81EC-CFA3B7953320}"/>
                </a:ext>
              </a:extLst>
            </p:cNvPr>
            <p:cNvSpPr txBox="1"/>
            <p:nvPr/>
          </p:nvSpPr>
          <p:spPr>
            <a:xfrm>
              <a:off x="1672988" y="1587478"/>
              <a:ext cx="5113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¿Cómo evoluciona el sistema 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2A642C-D54C-D041-B582-B16ADC290799}"/>
                </a:ext>
              </a:extLst>
            </p:cNvPr>
            <p:cNvSpPr txBox="1"/>
            <p:nvPr/>
          </p:nvSpPr>
          <p:spPr>
            <a:xfrm>
              <a:off x="575733" y="2053678"/>
              <a:ext cx="58093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Percolación Directa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Modelo de Ising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O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Negociación estocástica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B9FDFD5-40CB-9C49-B691-BD8CF711CF1C}"/>
              </a:ext>
            </a:extLst>
          </p:cNvPr>
          <p:cNvSpPr txBox="1"/>
          <p:nvPr/>
        </p:nvSpPr>
        <p:spPr>
          <a:xfrm>
            <a:off x="3205294" y="4233495"/>
            <a:ext cx="5927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inversores se representan en una malla 2D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B91DD-A891-1044-804A-D350739A85AB}"/>
              </a:ext>
            </a:extLst>
          </p:cNvPr>
          <p:cNvSpPr txBox="1"/>
          <p:nvPr/>
        </p:nvSpPr>
        <p:spPr>
          <a:xfrm>
            <a:off x="1597259" y="5072226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inversores se unen a grupos de inversión (Modelo de incendio forestal)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Actualización sincronizada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información de cada inversión se comparte con todos los demás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47943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777281-43F3-374A-8233-3559A7C21D81}"/>
              </a:ext>
            </a:extLst>
          </p:cNvPr>
          <p:cNvSpPr/>
          <p:nvPr/>
        </p:nvSpPr>
        <p:spPr>
          <a:xfrm>
            <a:off x="323366" y="4049668"/>
            <a:ext cx="3463816" cy="557266"/>
          </a:xfrm>
          <a:prstGeom prst="roundRect">
            <a:avLst/>
          </a:prstGeom>
          <a:solidFill>
            <a:srgbClr val="FF2600">
              <a:alpha val="9804"/>
            </a:srgbClr>
          </a:solidFill>
          <a:ln>
            <a:solidFill>
              <a:srgbClr val="FF2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 dirty="0">
              <a:solidFill>
                <a:srgbClr val="0432FF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2854D8-21DA-3044-9561-FBE4A28C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069965" y="3741620"/>
            <a:ext cx="3824469" cy="2868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52035-36CE-5346-AE61-1A36F79F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BD701-C27F-0749-90A1-D24B12771757}" type="slidenum">
              <a:rPr lang="en-CO" smtClean="0"/>
              <a:t>9</a:t>
            </a:fld>
            <a:endParaRPr lang="en-C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1B6F44-6DC3-0641-A08C-86D7BD972463}"/>
              </a:ext>
            </a:extLst>
          </p:cNvPr>
          <p:cNvSpPr/>
          <p:nvPr/>
        </p:nvSpPr>
        <p:spPr>
          <a:xfrm>
            <a:off x="3244060" y="136221"/>
            <a:ext cx="5036192" cy="675455"/>
          </a:xfrm>
          <a:prstGeom prst="roundRect">
            <a:avLst/>
          </a:prstGeom>
          <a:solidFill>
            <a:srgbClr val="0432FF">
              <a:alpha val="9804"/>
            </a:srgbClr>
          </a:solidFill>
          <a:ln>
            <a:solidFill>
              <a:srgbClr val="0432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569B-86DC-1A43-B776-F68FDEDCCCA0}"/>
              </a:ext>
            </a:extLst>
          </p:cNvPr>
          <p:cNvSpPr txBox="1"/>
          <p:nvPr/>
        </p:nvSpPr>
        <p:spPr>
          <a:xfrm>
            <a:off x="4311974" y="48627"/>
            <a:ext cx="290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4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Contenido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6617-B4FC-314F-8392-0011DCF6760D}"/>
              </a:ext>
            </a:extLst>
          </p:cNvPr>
          <p:cNvSpPr txBox="1"/>
          <p:nvPr/>
        </p:nvSpPr>
        <p:spPr>
          <a:xfrm>
            <a:off x="384048" y="4097469"/>
            <a:ext cx="394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FF2600"/>
                </a:solidFill>
              </a:rPr>
              <a:t>3. Dinámica de inversores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1FF76-AA56-4544-8779-79CE3B787D02}"/>
              </a:ext>
            </a:extLst>
          </p:cNvPr>
          <p:cNvSpPr txBox="1"/>
          <p:nvPr/>
        </p:nvSpPr>
        <p:spPr>
          <a:xfrm>
            <a:off x="6657320" y="4044167"/>
            <a:ext cx="188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9437FF"/>
                </a:solidFill>
              </a:rPr>
              <a:t>4. Resultados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9267C-6C91-9846-9954-1AA67B1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98" y="0"/>
            <a:ext cx="1104302" cy="6087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2C885-6613-4443-ADC4-14B559FBB4FA}"/>
              </a:ext>
            </a:extLst>
          </p:cNvPr>
          <p:cNvSpPr txBox="1"/>
          <p:nvPr/>
        </p:nvSpPr>
        <p:spPr>
          <a:xfrm>
            <a:off x="6733638" y="1161980"/>
            <a:ext cx="507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rgbClr val="008F00"/>
                </a:solidFill>
              </a:rPr>
              <a:t>2. Percolación (Incendios Forestales)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B60751-7630-FD44-A8DA-DDB4D2B76BBE}"/>
              </a:ext>
            </a:extLst>
          </p:cNvPr>
          <p:cNvGrpSpPr/>
          <p:nvPr/>
        </p:nvGrpSpPr>
        <p:grpSpPr>
          <a:xfrm>
            <a:off x="209862" y="1133777"/>
            <a:ext cx="5105717" cy="2613600"/>
            <a:chOff x="209862" y="1133778"/>
            <a:chExt cx="5105717" cy="2612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4FEA96-0E14-E444-BBC0-D2C271E40B78}"/>
                </a:ext>
              </a:extLst>
            </p:cNvPr>
            <p:cNvSpPr txBox="1"/>
            <p:nvPr/>
          </p:nvSpPr>
          <p:spPr>
            <a:xfrm>
              <a:off x="384048" y="1161980"/>
              <a:ext cx="4224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400" dirty="0"/>
                <a:t>1. Descripción del problema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7E8DAA2-F567-674F-B3CE-6F6B22015450}"/>
                </a:ext>
              </a:extLst>
            </p:cNvPr>
            <p:cNvGrpSpPr/>
            <p:nvPr/>
          </p:nvGrpSpPr>
          <p:grpSpPr>
            <a:xfrm>
              <a:off x="209862" y="1133778"/>
              <a:ext cx="5105717" cy="2612065"/>
              <a:chOff x="209862" y="1133778"/>
              <a:chExt cx="5105717" cy="26120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5B697C3-CA0E-D345-B81B-52A8D7B8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209862" y="2029266"/>
                <a:ext cx="5105717" cy="1716577"/>
              </a:xfrm>
              <a:prstGeom prst="rect">
                <a:avLst/>
              </a:prstGeom>
            </p:spPr>
          </p:pic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3DBFA7-C205-A342-BBD9-E624CD216733}"/>
                  </a:ext>
                </a:extLst>
              </p:cNvPr>
              <p:cNvSpPr/>
              <p:nvPr/>
            </p:nvSpPr>
            <p:spPr>
              <a:xfrm>
                <a:off x="323366" y="1133778"/>
                <a:ext cx="3753960" cy="557266"/>
              </a:xfrm>
              <a:prstGeom prst="roundRect">
                <a:avLst/>
              </a:prstGeom>
              <a:solidFill>
                <a:schemeClr val="bg1">
                  <a:lumMod val="65000"/>
                  <a:alpha val="980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O" dirty="0">
                  <a:solidFill>
                    <a:srgbClr val="0432FF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F18617-AB09-E743-8F3A-A722FE56538B}"/>
              </a:ext>
            </a:extLst>
          </p:cNvPr>
          <p:cNvGrpSpPr/>
          <p:nvPr/>
        </p:nvGrpSpPr>
        <p:grpSpPr>
          <a:xfrm>
            <a:off x="5146784" y="1117502"/>
            <a:ext cx="6335682" cy="2980562"/>
            <a:chOff x="5146784" y="1117502"/>
            <a:chExt cx="6335682" cy="29805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A348B5-6C95-E042-8921-878CE64F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6784" y="1500202"/>
              <a:ext cx="3463816" cy="25978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E50E6F-88D7-2A4F-B303-6851759F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49152" y="1898827"/>
              <a:ext cx="1923753" cy="1945614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BFF5EC3-D9BD-AE49-8937-52CD432EF1DE}"/>
                </a:ext>
              </a:extLst>
            </p:cNvPr>
            <p:cNvSpPr/>
            <p:nvPr/>
          </p:nvSpPr>
          <p:spPr>
            <a:xfrm>
              <a:off x="6616295" y="1117502"/>
              <a:ext cx="4866171" cy="557266"/>
            </a:xfrm>
            <a:prstGeom prst="roundRect">
              <a:avLst/>
            </a:prstGeom>
            <a:solidFill>
              <a:srgbClr val="008F00">
                <a:alpha val="9804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O" dirty="0">
                <a:solidFill>
                  <a:srgbClr val="0432FF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FE9787A-FEF4-C34D-A061-10BFF8AD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09862" y="4741023"/>
            <a:ext cx="2893102" cy="751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8AF977-B5E4-2843-B4FA-D85A6BD419A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748487" y="5654764"/>
            <a:ext cx="4708954" cy="1082518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029139F-0CCD-E946-8967-377227862C7D}"/>
              </a:ext>
            </a:extLst>
          </p:cNvPr>
          <p:cNvSpPr/>
          <p:nvPr/>
        </p:nvSpPr>
        <p:spPr>
          <a:xfrm>
            <a:off x="6616295" y="4024023"/>
            <a:ext cx="1994305" cy="557266"/>
          </a:xfrm>
          <a:prstGeom prst="roundRect">
            <a:avLst/>
          </a:prstGeom>
          <a:solidFill>
            <a:srgbClr val="9437FF">
              <a:alpha val="9804"/>
            </a:srgbClr>
          </a:solidFill>
          <a:ln>
            <a:solidFill>
              <a:srgbClr val="9437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O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9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8042</TotalTime>
  <Words>1286</Words>
  <Application>Microsoft Macintosh PowerPoint</Application>
  <PresentationFormat>Widescreen</PresentationFormat>
  <Paragraphs>282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Méndez</dc:creator>
  <cp:lastModifiedBy>Johan Méndez</cp:lastModifiedBy>
  <cp:revision>101</cp:revision>
  <dcterms:created xsi:type="dcterms:W3CDTF">2020-05-24T02:04:42Z</dcterms:created>
  <dcterms:modified xsi:type="dcterms:W3CDTF">2020-06-23T18:18:40Z</dcterms:modified>
</cp:coreProperties>
</file>